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32"/>
  </p:notesMasterIdLst>
  <p:handoutMasterIdLst>
    <p:handoutMasterId r:id="rId33"/>
  </p:handoutMasterIdLst>
  <p:sldIdLst>
    <p:sldId id="681" r:id="rId2"/>
    <p:sldId id="1382" r:id="rId3"/>
    <p:sldId id="1479" r:id="rId4"/>
    <p:sldId id="1480" r:id="rId5"/>
    <p:sldId id="1430" r:id="rId6"/>
    <p:sldId id="1410" r:id="rId7"/>
    <p:sldId id="1459" r:id="rId8"/>
    <p:sldId id="1460" r:id="rId9"/>
    <p:sldId id="1476" r:id="rId10"/>
    <p:sldId id="1477" r:id="rId11"/>
    <p:sldId id="1461" r:id="rId12"/>
    <p:sldId id="1462" r:id="rId13"/>
    <p:sldId id="1482" r:id="rId14"/>
    <p:sldId id="1481" r:id="rId15"/>
    <p:sldId id="1483" r:id="rId16"/>
    <p:sldId id="1463" r:id="rId17"/>
    <p:sldId id="1464" r:id="rId18"/>
    <p:sldId id="1478" r:id="rId19"/>
    <p:sldId id="1465" r:id="rId20"/>
    <p:sldId id="1466" r:id="rId21"/>
    <p:sldId id="1467" r:id="rId22"/>
    <p:sldId id="1469" r:id="rId23"/>
    <p:sldId id="1470" r:id="rId24"/>
    <p:sldId id="1473" r:id="rId25"/>
    <p:sldId id="1471" r:id="rId26"/>
    <p:sldId id="1475" r:id="rId27"/>
    <p:sldId id="1474" r:id="rId28"/>
    <p:sldId id="1472" r:id="rId29"/>
    <p:sldId id="1398" r:id="rId30"/>
    <p:sldId id="1409" r:id="rId31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F8233005-7061-4933-8340-0A903B3B688E}">
          <p14:sldIdLst>
            <p14:sldId id="681"/>
            <p14:sldId id="1382"/>
          </p14:sldIdLst>
        </p14:section>
        <p14:section name="본학습 1" id="{60B5B103-BFF1-483D-BBBF-720208707E9A}">
          <p14:sldIdLst>
            <p14:sldId id="1479"/>
            <p14:sldId id="1480"/>
            <p14:sldId id="1430"/>
            <p14:sldId id="1410"/>
            <p14:sldId id="1459"/>
            <p14:sldId id="1460"/>
            <p14:sldId id="1476"/>
            <p14:sldId id="1477"/>
            <p14:sldId id="1461"/>
            <p14:sldId id="1462"/>
            <p14:sldId id="1482"/>
            <p14:sldId id="1481"/>
            <p14:sldId id="1483"/>
            <p14:sldId id="1463"/>
            <p14:sldId id="1464"/>
            <p14:sldId id="1478"/>
            <p14:sldId id="1465"/>
            <p14:sldId id="1466"/>
            <p14:sldId id="1467"/>
            <p14:sldId id="1469"/>
            <p14:sldId id="1470"/>
            <p14:sldId id="1473"/>
            <p14:sldId id="1471"/>
            <p14:sldId id="1475"/>
            <p14:sldId id="1474"/>
            <p14:sldId id="1472"/>
          </p14:sldIdLst>
        </p14:section>
        <p14:section name="오늘의 결론!" id="{79B2F523-BDFD-4197-9396-2482DA2C937B}">
          <p14:sldIdLst>
            <p14:sldId id="1398"/>
            <p14:sldId id="1409"/>
          </p14:sldIdLst>
        </p14:section>
      </p14:sectionLst>
    </p:ext>
    <p:ext uri="{EFAFB233-063F-42B5-8137-9DF3F51BA10A}">
      <p15:sldGuideLst xmlns:p15="http://schemas.microsoft.com/office/powerpoint/2012/main">
        <p15:guide id="2" pos="2222" userDrawn="1">
          <p15:clr>
            <a:srgbClr val="A4A3A4"/>
          </p15:clr>
        </p15:guide>
        <p15:guide id="3" orient="horz" pos="1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cs" initials="e" lastIdx="1" clrIdx="0">
    <p:extLst>
      <p:ext uri="{19B8F6BF-5375-455C-9EA6-DF929625EA0E}">
        <p15:presenceInfo xmlns:p15="http://schemas.microsoft.com/office/powerpoint/2012/main" userId="elic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99"/>
    <a:srgbClr val="8AD5DD"/>
    <a:srgbClr val="3057B9"/>
    <a:srgbClr val="BE9772"/>
    <a:srgbClr val="1F3B57"/>
    <a:srgbClr val="A5CEEE"/>
    <a:srgbClr val="FEBF34"/>
    <a:srgbClr val="2D5B7D"/>
    <a:srgbClr val="EB9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6279" autoAdjust="0"/>
  </p:normalViewPr>
  <p:slideViewPr>
    <p:cSldViewPr snapToGrid="0">
      <p:cViewPr>
        <p:scale>
          <a:sx n="125" d="100"/>
          <a:sy n="125" d="100"/>
        </p:scale>
        <p:origin x="2094" y="1458"/>
      </p:cViewPr>
      <p:guideLst>
        <p:guide pos="2222"/>
        <p:guide orient="horz" pos="15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62"/>
    </p:cViewPr>
  </p:sorterViewPr>
  <p:notesViewPr>
    <p:cSldViewPr snapToGrid="0" showGuides="1">
      <p:cViewPr varScale="1">
        <p:scale>
          <a:sx n="78" d="100"/>
          <a:sy n="78" d="100"/>
        </p:scale>
        <p:origin x="3966" y="11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354E9F-8AAC-48CD-A70A-778193B50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218B35-3E43-49FD-AF6E-7CC189A038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7B539-9933-4AFE-9C98-A2B5CFC985DF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06-12(Thu)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31C9D5-F0B7-4A46-951C-78CFD8BEF2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34983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F15002-B610-4086-B89B-891842C033C2}" type="datetimeFigureOut">
              <a:rPr lang="ko-KR" altLang="en-US" smtClean="0"/>
              <a:pPr/>
              <a:t>06-12(Thu)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1449E4F-68AD-4E68-B67A-3656668724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96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49E4F-68AD-4E68-B67A-36566687241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4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6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C2D750E4-0C8D-BAB1-7E29-AD70EA2CB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217D07-7A2D-43EA-0C83-7AF3277FF6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5295644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9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  <p15:guide id="3" pos="5239" userDrawn="1">
          <p15:clr>
            <a:srgbClr val="FBAE40"/>
          </p15:clr>
        </p15:guide>
        <p15:guide id="4" pos="5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414B4A64-BD48-9DDB-F54B-49EDB737E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1E3506-FA40-EA28-9475-565521100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-120418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2B40F71-4F78-319A-D3D9-F9C9600177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1798655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760C44C-5285-ACDF-E327-B4D7DF557A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-321547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2E5A23-7E5C-AEDC-60D7-F2C4D050B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4250452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1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D4D0D20-FC08-FA35-93B8-19A829B3AD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9298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2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DBF548D1-FBA5-066B-72A5-4D0FE2636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3E14070-89AC-24CE-100A-50E39CBF3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00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8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4B97879-1F01-6372-1BFC-10BB1B077D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10766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5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강사_축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B62C00-B7E7-C1C9-A82C-E0B04E6E275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42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0051D5-41E9-4413-F5D1-D0933A2E99FF}"/>
              </a:ext>
            </a:extLst>
          </p:cNvPr>
          <p:cNvSpPr/>
          <p:nvPr userDrawn="1"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68D68-BEC7-AC71-798C-6143B3522401}"/>
              </a:ext>
            </a:extLst>
          </p:cNvPr>
          <p:cNvSpPr/>
          <p:nvPr userDrawn="1"/>
        </p:nvSpPr>
        <p:spPr>
          <a:xfrm>
            <a:off x="398354" y="561312"/>
            <a:ext cx="8329188" cy="43275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5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2">
            <a:extLst>
              <a:ext uri="{FF2B5EF4-FFF2-40B4-BE49-F238E27FC236}">
                <a16:creationId xmlns:a16="http://schemas.microsoft.com/office/drawing/2014/main" id="{490BA109-F86F-4067-B4C8-C3211E42DB0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7000" y="670892"/>
            <a:ext cx="8370000" cy="0"/>
          </a:xfrm>
          <a:prstGeom prst="line">
            <a:avLst/>
          </a:prstGeom>
          <a:noFill/>
          <a:ln w="9525">
            <a:solidFill>
              <a:srgbClr val="A9B6E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75058">
              <a:lnSpc>
                <a:spcPct val="90000"/>
              </a:lnSpc>
              <a:defRPr/>
            </a:pPr>
            <a:endParaRPr lang="ko-KR" altLang="en-US" sz="675" dirty="0">
              <a:solidFill>
                <a:srgbClr val="000000"/>
              </a:solidFill>
              <a:latin typeface="Arial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FF2CCD-0E88-41C1-B957-BB7B615B8B6B}"/>
              </a:ext>
            </a:extLst>
          </p:cNvPr>
          <p:cNvSpPr/>
          <p:nvPr userDrawn="1"/>
        </p:nvSpPr>
        <p:spPr>
          <a:xfrm>
            <a:off x="387003" y="1046791"/>
            <a:ext cx="1064099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8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7B1DC-EBDF-5D55-2906-CF10CF2A4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81" y="324953"/>
            <a:ext cx="671018" cy="2890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488C1E-2492-3722-0C9F-B6B1F53D5F52}"/>
              </a:ext>
            </a:extLst>
          </p:cNvPr>
          <p:cNvSpPr/>
          <p:nvPr userDrawn="1"/>
        </p:nvSpPr>
        <p:spPr>
          <a:xfrm>
            <a:off x="387000" y="727867"/>
            <a:ext cx="3527175" cy="318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2025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</a:t>
            </a: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KBI tube 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금융직무 콘텐츠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5B236-4B77-FAE1-F47C-D0F5DA981F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1" y="233351"/>
            <a:ext cx="1960498" cy="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69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퀴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7B6987-8938-4FCE-7C52-C222138D4AB4}"/>
              </a:ext>
            </a:extLst>
          </p:cNvPr>
          <p:cNvSpPr txBox="1"/>
          <p:nvPr userDrawn="1"/>
        </p:nvSpPr>
        <p:spPr>
          <a:xfrm>
            <a:off x="-1574" y="0"/>
            <a:ext cx="91440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en-US" altLang="ko-KR" sz="32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Quiz</a:t>
            </a:r>
            <a:endParaRPr lang="ko-KR" altLang="en-US" sz="3200" b="1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33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도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08700D-DF2C-2A3C-CAA7-F94039FF0794}"/>
              </a:ext>
            </a:extLst>
          </p:cNvPr>
          <p:cNvSpPr/>
          <p:nvPr userDrawn="1"/>
        </p:nvSpPr>
        <p:spPr>
          <a:xfrm>
            <a:off x="841375" y="548143"/>
            <a:ext cx="7475538" cy="4047214"/>
          </a:xfrm>
          <a:prstGeom prst="rect">
            <a:avLst/>
          </a:prstGeom>
          <a:solidFill>
            <a:schemeClr val="bg1"/>
          </a:solidFill>
          <a:ln w="28575">
            <a:solidFill>
              <a:srgbClr val="32A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78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7B8802D-7DBF-87D2-088E-495EE76CA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76B088BA-D127-282A-EA5D-FC9C42BB2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BB42BF-9FC1-8C18-9BDA-7ACA305ED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60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44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4FF531-3414-6DEA-1832-FBADAE9EA4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174"/>
            <a:ext cx="9144000" cy="5133151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-5175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15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33F2B6C-833A-2B8E-54D6-3028F8312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01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B502EE5-DDC5-442C-7366-F58B5988C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71CC554-C715-9BFD-0DFD-DA08DFFDE6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2601081" y="1024932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3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0BD5983-1FA1-43ED-A42F-BF215950BFCE}"/>
              </a:ext>
            </a:extLst>
          </p:cNvPr>
          <p:cNvGrpSpPr/>
          <p:nvPr userDrawn="1"/>
        </p:nvGrpSpPr>
        <p:grpSpPr>
          <a:xfrm>
            <a:off x="0" y="-306927"/>
            <a:ext cx="9144000" cy="270000"/>
            <a:chOff x="0" y="-309844"/>
            <a:chExt cx="9043336" cy="252000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946E86DB-D476-486F-AC38-8872F02B9F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과정명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5DE17387-F8AF-4482-AC3E-FF70F2B846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780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kern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지역주택조합의 진실</a:t>
              </a:r>
            </a:p>
          </p:txBody>
        </p:sp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E9FE9553-1C35-41A4-AF21-8A528434C5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71888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회차명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3F8F32A2-7DB2-4B5F-B63D-AF08078F91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21668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02. </a:t>
              </a:r>
              <a:r>
                <a:rPr lang="ko-KR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지역주택조합의 사업 절차</a:t>
              </a:r>
              <a:endParaRPr lang="en-US" altLang="ko-KR" sz="9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D0DA453A-C7B9-4CC5-8282-65AF456000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43776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화면번호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CD424457-739A-43F8-A49F-1E334F01B4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193556" y="-309844"/>
              <a:ext cx="849780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Rectangle 22">
            <a:extLst>
              <a:ext uri="{FF2B5EF4-FFF2-40B4-BE49-F238E27FC236}">
                <a16:creationId xmlns:a16="http://schemas.microsoft.com/office/drawing/2014/main" id="{E902E657-CA4D-452E-ACA9-B22CA2E13B1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306927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화면설명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1B6558B3-C152-4BBE-9820-43DABF14DC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15906"/>
            <a:ext cx="1512000" cy="29377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69A265BE-D4D8-49A2-928F-E3F577B1D4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2956519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524FCEAC-3D00-410B-AD09-C78C7DA095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3247540"/>
            <a:ext cx="1512000" cy="18959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97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693" r:id="rId2"/>
    <p:sldLayoutId id="2147483694" r:id="rId3"/>
    <p:sldLayoutId id="2147483723" r:id="rId4"/>
    <p:sldLayoutId id="2147483707" r:id="rId5"/>
    <p:sldLayoutId id="2147483697" r:id="rId6"/>
    <p:sldLayoutId id="2147483739" r:id="rId7"/>
    <p:sldLayoutId id="2147483720" r:id="rId8"/>
    <p:sldLayoutId id="2147483726" r:id="rId9"/>
    <p:sldLayoutId id="2147483703" r:id="rId10"/>
    <p:sldLayoutId id="2147483725" r:id="rId11"/>
    <p:sldLayoutId id="2147483729" r:id="rId12"/>
    <p:sldLayoutId id="2147483733" r:id="rId13"/>
    <p:sldLayoutId id="2147483734" r:id="rId14"/>
    <p:sldLayoutId id="2147483735" r:id="rId15"/>
    <p:sldLayoutId id="2147483738" r:id="rId16"/>
    <p:sldLayoutId id="2147483736" r:id="rId17"/>
    <p:sldLayoutId id="2147483737" r:id="rId18"/>
    <p:sldLayoutId id="2147483724" r:id="rId19"/>
    <p:sldLayoutId id="2147483722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AEEE0-DA6B-4278-8878-E1FEA97483BF}"/>
              </a:ext>
            </a:extLst>
          </p:cNvPr>
          <p:cNvSpPr/>
          <p:nvPr/>
        </p:nvSpPr>
        <p:spPr>
          <a:xfrm>
            <a:off x="0" y="2076454"/>
            <a:ext cx="9144000" cy="42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지역주택조합의 진실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92332-E1D9-4A4E-B76D-ED0636B40A33}"/>
              </a:ext>
            </a:extLst>
          </p:cNvPr>
          <p:cNvSpPr/>
          <p:nvPr/>
        </p:nvSpPr>
        <p:spPr>
          <a:xfrm>
            <a:off x="0" y="2668966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02. </a:t>
            </a:r>
            <a:r>
              <a:rPr lang="ko-KR" altLang="en-US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지역주택조합의 사업 절차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D6645F-BC87-4DA3-9833-F4927F6BC282}"/>
              </a:ext>
            </a:extLst>
          </p:cNvPr>
          <p:cNvSpPr/>
          <p:nvPr/>
        </p:nvSpPr>
        <p:spPr>
          <a:xfrm>
            <a:off x="0" y="3414116"/>
            <a:ext cx="9144000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내용전문가</a:t>
            </a:r>
            <a:r>
              <a:rPr lang="en-US" altLang="ko-KR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spc="-113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최황수</a:t>
            </a:r>
            <a:endParaRPr lang="ko-KR" altLang="en-US" sz="1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86C02-6CC6-37E7-D32D-D8F207337514}"/>
              </a:ext>
            </a:extLst>
          </p:cNvPr>
          <p:cNvSpPr txBox="1"/>
          <p:nvPr/>
        </p:nvSpPr>
        <p:spPr>
          <a:xfrm>
            <a:off x="9144001" y="26437"/>
            <a:ext cx="1554480" cy="29446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사용폰트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와구리체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TTF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ExtraBold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강원교육튼튼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Bold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Regular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781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뭔가 이렇게 살짝 덜어내고 해야 되는데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사람들이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견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물생심이라고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 거 한번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우리 집도 저렇게 되게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럭셔리하고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여러 가지 간접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조명이라든가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멋진 아트월에다가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멋진 어떤 싱크대의 어떤 그런 부박이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장이라든가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위에 있는 어떤 시스템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에어컨이라든가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것들이 모두 다 설치가 될 것 같은 그런 착각 사실은 그렇게 해야 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장사치들은 또 팔아먹는 또 어떤 나름대로의 마케팅 방법이 있는 거 아니겠습니까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그럴 것 같지만 그렇지 않습니다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2213663637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97B563-6B3C-4BB6-998A-BE8DDE0FD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523854"/>
            <a:ext cx="4700055" cy="264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7F8CCD-3E79-40E9-A068-6A503A957175}"/>
              </a:ext>
            </a:extLst>
          </p:cNvPr>
          <p:cNvSpPr txBox="1"/>
          <p:nvPr/>
        </p:nvSpPr>
        <p:spPr>
          <a:xfrm>
            <a:off x="6111178" y="4405727"/>
            <a:ext cx="3668700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모델하우스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92968-AEAA-424B-B97A-79CD835A6004}"/>
              </a:ext>
            </a:extLst>
          </p:cNvPr>
          <p:cNvSpPr txBox="1"/>
          <p:nvPr/>
        </p:nvSpPr>
        <p:spPr>
          <a:xfrm>
            <a:off x="6274996" y="4099951"/>
            <a:ext cx="286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마케팅 방법 중 하나인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704EE-8BB5-4F16-B3EC-7FF848CB9009}"/>
              </a:ext>
            </a:extLst>
          </p:cNvPr>
          <p:cNvSpPr txBox="1"/>
          <p:nvPr/>
        </p:nvSpPr>
        <p:spPr>
          <a:xfrm>
            <a:off x="3409440" y="139689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59572-7EF8-446F-9830-3B356B362AED}"/>
              </a:ext>
            </a:extLst>
          </p:cNvPr>
          <p:cNvSpPr txBox="1"/>
          <p:nvPr/>
        </p:nvSpPr>
        <p:spPr>
          <a:xfrm>
            <a:off x="5933553" y="42833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836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A79EE4-7F91-4103-B60D-859F6CA5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022" y="1055503"/>
            <a:ext cx="3023578" cy="3214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265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사실은 내가 내 집 마련할 때 진짜 중요한 건 모델하우스 방문해서 감동을 느끼는 것보다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실제로 짓는 그 해당 위치가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어디냐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 지역이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어디냐를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직접 한번 가보시는 게 더 훨씬 좋습니다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왜냐하면 그래야 아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지역에 대한 어떤 입지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여건이라든가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주변의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환경이라든가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학군이라든가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편의시설 이런 것들을 볼 수 있기 때문에 모델하우스는 거기 바로 근처에 짓는 경우도 있지만 왜 떨어진 데 짓는 경우도 많잖아요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모델하우스 방문보다는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실제 짓는 현장을 가보시는 게 훨씬 더 내가 이게 괜찮은 어떤 투자인지 아니면 이런 것들을 바라보는 데 훨씬 도움이 되실 것 같다 이렇게 말씀을 드리고 싶어요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일단 그래서 조합원 모집 신고하고 모델하우스 지어서 뭔가 이렇게 계약서도 쓰고 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1175232427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372FA-AB55-4372-830A-7775194BE362}"/>
              </a:ext>
            </a:extLst>
          </p:cNvPr>
          <p:cNvSpPr txBox="1"/>
          <p:nvPr/>
        </p:nvSpPr>
        <p:spPr>
          <a:xfrm>
            <a:off x="8097306" y="207973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C43322-931D-471E-AF09-D47B1B5A1AE2}"/>
              </a:ext>
            </a:extLst>
          </p:cNvPr>
          <p:cNvSpPr/>
          <p:nvPr/>
        </p:nvSpPr>
        <p:spPr>
          <a:xfrm>
            <a:off x="6147545" y="2024997"/>
            <a:ext cx="1949761" cy="394495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주변 환경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308A41-7BFD-42AB-B211-93A37F4D7AF9}"/>
              </a:ext>
            </a:extLst>
          </p:cNvPr>
          <p:cNvSpPr/>
          <p:nvPr/>
        </p:nvSpPr>
        <p:spPr>
          <a:xfrm>
            <a:off x="6147545" y="2505654"/>
            <a:ext cx="1949761" cy="394495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학군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D023F3-C55D-4C56-A33C-8F7F3D7C1C43}"/>
              </a:ext>
            </a:extLst>
          </p:cNvPr>
          <p:cNvSpPr/>
          <p:nvPr/>
        </p:nvSpPr>
        <p:spPr>
          <a:xfrm>
            <a:off x="6147545" y="2969215"/>
            <a:ext cx="1949761" cy="394495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편의시설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C72D9-192B-44C1-AA46-796973B1E827}"/>
              </a:ext>
            </a:extLst>
          </p:cNvPr>
          <p:cNvSpPr txBox="1"/>
          <p:nvPr/>
        </p:nvSpPr>
        <p:spPr>
          <a:xfrm>
            <a:off x="8097306" y="256592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7C1C48-778C-4023-8ACC-8C169858FB55}"/>
              </a:ext>
            </a:extLst>
          </p:cNvPr>
          <p:cNvSpPr txBox="1"/>
          <p:nvPr/>
        </p:nvSpPr>
        <p:spPr>
          <a:xfrm>
            <a:off x="8097306" y="300189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B39407-6BE8-4501-BB61-9BA27A32F0A6}"/>
              </a:ext>
            </a:extLst>
          </p:cNvPr>
          <p:cNvSpPr txBox="1"/>
          <p:nvPr/>
        </p:nvSpPr>
        <p:spPr>
          <a:xfrm>
            <a:off x="6278682" y="115578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3206EF-71AD-4B46-9916-56273954C2F0}"/>
              </a:ext>
            </a:extLst>
          </p:cNvPr>
          <p:cNvSpPr/>
          <p:nvPr/>
        </p:nvSpPr>
        <p:spPr>
          <a:xfrm>
            <a:off x="3295649" y="4297913"/>
            <a:ext cx="5847403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FFFF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현장</a:t>
            </a:r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 </a:t>
            </a:r>
            <a:r>
              <a:rPr lang="ko-KR" altLang="en-US" sz="3600" dirty="0">
                <a:solidFill>
                  <a:srgbClr val="FFFF00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방문</a:t>
            </a:r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이 큰 도움을 줌</a:t>
            </a:r>
            <a:endParaRPr lang="en-US" altLang="ko-KR"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AA5B7E-0EB7-4015-86B9-9E2093160AA9}"/>
              </a:ext>
            </a:extLst>
          </p:cNvPr>
          <p:cNvSpPr txBox="1"/>
          <p:nvPr/>
        </p:nvSpPr>
        <p:spPr>
          <a:xfrm>
            <a:off x="3421182" y="402222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6546335" y="2663658"/>
            <a:ext cx="1550194" cy="1082892"/>
          </a:xfrm>
          <a:prstGeom prst="wedgeRectCallout">
            <a:avLst>
              <a:gd name="adj1" fmla="val -166152"/>
              <a:gd name="adj2" fmla="val 10898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현장 방문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강조색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넣어주세요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829489" y="3221037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2EA9241E-CE08-43EF-B5B3-C96ADC08E591}"/>
              </a:ext>
            </a:extLst>
          </p:cNvPr>
          <p:cNvSpPr/>
          <p:nvPr/>
        </p:nvSpPr>
        <p:spPr>
          <a:xfrm>
            <a:off x="8682297" y="2419492"/>
            <a:ext cx="1285875" cy="767945"/>
          </a:xfrm>
          <a:prstGeom prst="wedgeRectCallout">
            <a:avLst>
              <a:gd name="adj1" fmla="val -46018"/>
              <a:gd name="adj2" fmla="val 6498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374221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6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보통 이제 부금 납입 납입이라고 해서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가입금이라고 해서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원에서 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정도 이렇게 가입을 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나머지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중도금 이제 진행이 될 때마다 중도금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잔금까지 입주할 때쯤 이제 나오잖아요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이제 보통 지역주택조합은 설계를 어떻게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하냐면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가입할 때 가입비만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받고요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분양가가 만약에 뭐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7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억이다 그러면 나머지 예를 들어서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가입비가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원이다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나머지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6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억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대해서는요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어떻게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하냐면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중간에 돈을 내는 게 없어요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중간에 발생하는 이제 분기별로 납부를 해야 되는 공사 중에 중도금 같은 것들도 다 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C8D41A-8455-476F-9942-DAA171CFDAE9}"/>
              </a:ext>
            </a:extLst>
          </p:cNvPr>
          <p:cNvSpPr/>
          <p:nvPr/>
        </p:nvSpPr>
        <p:spPr>
          <a:xfrm>
            <a:off x="3150306" y="3581967"/>
            <a:ext cx="1949761" cy="513783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26CCE-B27D-4D95-9669-11C05006522A}"/>
              </a:ext>
            </a:extLst>
          </p:cNvPr>
          <p:cNvSpPr/>
          <p:nvPr/>
        </p:nvSpPr>
        <p:spPr>
          <a:xfrm>
            <a:off x="5172272" y="3581967"/>
            <a:ext cx="1949761" cy="513783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중도금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132184-F534-48A4-9C14-F08FA6BF83F7}"/>
              </a:ext>
            </a:extLst>
          </p:cNvPr>
          <p:cNvSpPr/>
          <p:nvPr/>
        </p:nvSpPr>
        <p:spPr>
          <a:xfrm>
            <a:off x="7194238" y="3581967"/>
            <a:ext cx="1949761" cy="513783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잔금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6CE995-7020-4D72-853E-70A15DC2103F}"/>
              </a:ext>
            </a:extLst>
          </p:cNvPr>
          <p:cNvSpPr/>
          <p:nvPr/>
        </p:nvSpPr>
        <p:spPr>
          <a:xfrm>
            <a:off x="5172271" y="2314574"/>
            <a:ext cx="1949761" cy="12204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1F3B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2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X</a:t>
            </a:r>
            <a:endParaRPr lang="ko-KR" altLang="en-US" sz="28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9E8405-B0EC-4A7C-AD7B-57C84E9D647F}"/>
              </a:ext>
            </a:extLst>
          </p:cNvPr>
          <p:cNvSpPr/>
          <p:nvPr/>
        </p:nvSpPr>
        <p:spPr>
          <a:xfrm>
            <a:off x="7194237" y="2314574"/>
            <a:ext cx="1949761" cy="12204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1F3B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2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6</a:t>
            </a:r>
            <a:r>
              <a:rPr lang="ko-KR" altLang="en-US" sz="2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억 </a:t>
            </a:r>
            <a:br>
              <a:rPr lang="en-US" altLang="ko-KR" sz="2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en-US" altLang="ko-KR" sz="2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5</a:t>
            </a:r>
            <a:r>
              <a:rPr lang="ko-KR" altLang="en-US" sz="2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천만 원</a:t>
            </a:r>
            <a:endParaRPr lang="ko-KR" altLang="en-US" sz="28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69E28C-EE72-4A02-B529-83B835D74076}"/>
              </a:ext>
            </a:extLst>
          </p:cNvPr>
          <p:cNvSpPr/>
          <p:nvPr/>
        </p:nvSpPr>
        <p:spPr>
          <a:xfrm>
            <a:off x="3150305" y="2314574"/>
            <a:ext cx="1949761" cy="12204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1F3B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2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5</a:t>
            </a:r>
            <a:r>
              <a:rPr lang="ko-KR" altLang="en-US" sz="2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천만 원</a:t>
            </a:r>
            <a:endParaRPr lang="ko-KR" altLang="en-US" sz="28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070AC-D9F1-4BB8-9DF2-577EE468327B}"/>
              </a:ext>
            </a:extLst>
          </p:cNvPr>
          <p:cNvSpPr txBox="1"/>
          <p:nvPr/>
        </p:nvSpPr>
        <p:spPr>
          <a:xfrm>
            <a:off x="5850795" y="416041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4AAFA-AD12-48AA-8D53-E506C934A618}"/>
              </a:ext>
            </a:extLst>
          </p:cNvPr>
          <p:cNvSpPr txBox="1"/>
          <p:nvPr/>
        </p:nvSpPr>
        <p:spPr>
          <a:xfrm>
            <a:off x="8553237" y="413729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F168FB-2A96-4652-9A8A-325A6322B510}"/>
              </a:ext>
            </a:extLst>
          </p:cNvPr>
          <p:cNvSpPr txBox="1"/>
          <p:nvPr/>
        </p:nvSpPr>
        <p:spPr>
          <a:xfrm>
            <a:off x="3496525" y="420624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4394722" y="4436126"/>
            <a:ext cx="1663177" cy="94508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  <a:r>
              <a:rPr lang="en-US" altLang="ko-KR" sz="1200"/>
              <a:t>_7</a:t>
            </a:r>
            <a:r>
              <a:rPr lang="ko-KR" altLang="en-US" sz="1200"/>
              <a:t>억 기준으로 박스별로 밑에 예시도 좀 써주세요</a:t>
            </a:r>
            <a:r>
              <a:rPr lang="en-US" altLang="ko-KR" sz="1200"/>
              <a:t>, </a:t>
            </a:r>
            <a:endParaRPr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D68799-CBA4-4EDC-800D-F2F94A436902}"/>
              </a:ext>
            </a:extLst>
          </p:cNvPr>
          <p:cNvSpPr txBox="1"/>
          <p:nvPr/>
        </p:nvSpPr>
        <p:spPr>
          <a:xfrm>
            <a:off x="3150305" y="1003746"/>
            <a:ext cx="4469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만약</a:t>
            </a:r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</a:t>
            </a:r>
          </a:p>
          <a:p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분양가가 </a:t>
            </a:r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7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억 원이라면</a:t>
            </a:r>
            <a:endParaRPr lang="ko-KR" altLang="en-US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E41C21-7E23-421B-826A-1456A0A1AB10}"/>
              </a:ext>
            </a:extLst>
          </p:cNvPr>
          <p:cNvSpPr txBox="1"/>
          <p:nvPr/>
        </p:nvSpPr>
        <p:spPr>
          <a:xfrm>
            <a:off x="4334169" y="121332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E4FB4-B736-4272-9E5A-A3CA87B3144F}"/>
              </a:ext>
            </a:extLst>
          </p:cNvPr>
          <p:cNvSpPr txBox="1"/>
          <p:nvPr/>
        </p:nvSpPr>
        <p:spPr>
          <a:xfrm>
            <a:off x="3201544" y="231457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4DFD42-FF0A-4233-BBB5-FCDF59006337}"/>
              </a:ext>
            </a:extLst>
          </p:cNvPr>
          <p:cNvSpPr txBox="1"/>
          <p:nvPr/>
        </p:nvSpPr>
        <p:spPr>
          <a:xfrm>
            <a:off x="5260451" y="231457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D8055-3F15-43D8-84CC-2A7317D28D7B}"/>
              </a:ext>
            </a:extLst>
          </p:cNvPr>
          <p:cNvSpPr txBox="1"/>
          <p:nvPr/>
        </p:nvSpPr>
        <p:spPr>
          <a:xfrm>
            <a:off x="7218577" y="231457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A0FAA08E-06E2-437D-8AEE-0E7FE19270C9}"/>
              </a:ext>
            </a:extLst>
          </p:cNvPr>
          <p:cNvSpPr/>
          <p:nvPr/>
        </p:nvSpPr>
        <p:spPr>
          <a:xfrm>
            <a:off x="6198967" y="4517570"/>
            <a:ext cx="1285875" cy="767945"/>
          </a:xfrm>
          <a:prstGeom prst="wedgeRectCallout">
            <a:avLst>
              <a:gd name="adj1" fmla="val -64536"/>
              <a:gd name="adj2" fmla="val 203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3806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후불제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잔금도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입주할 때 한꺼번에 다 내세요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이제 돈이 없으면 전세 주셔서 중도금과 잔금 납부하면 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그러고서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천만 원 투자해가지고 만약에 분양가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7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억인데 나중에 입주할 때 뭐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10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억이 되면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천 넣고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억 버는 거 아닙니까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?6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짱이다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뭐 이런 식으로 꼬십니다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이런 식으로 꼬이기 때문에 또 가입을 해가지고 또 팔아먹고 이렇게 하는 거죠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C8D41A-8455-476F-9942-DAA171CFDAE9}"/>
              </a:ext>
            </a:extLst>
          </p:cNvPr>
          <p:cNvSpPr/>
          <p:nvPr/>
        </p:nvSpPr>
        <p:spPr>
          <a:xfrm>
            <a:off x="3150306" y="1876992"/>
            <a:ext cx="1949761" cy="513783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가입금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26CCE-B27D-4D95-9669-11C05006522A}"/>
              </a:ext>
            </a:extLst>
          </p:cNvPr>
          <p:cNvSpPr/>
          <p:nvPr/>
        </p:nvSpPr>
        <p:spPr>
          <a:xfrm>
            <a:off x="5172272" y="1876992"/>
            <a:ext cx="1949761" cy="513783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중도금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132184-F534-48A4-9C14-F08FA6BF83F7}"/>
              </a:ext>
            </a:extLst>
          </p:cNvPr>
          <p:cNvSpPr/>
          <p:nvPr/>
        </p:nvSpPr>
        <p:spPr>
          <a:xfrm>
            <a:off x="7194238" y="1876992"/>
            <a:ext cx="1949761" cy="513783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잔금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6CE995-7020-4D72-853E-70A15DC2103F}"/>
              </a:ext>
            </a:extLst>
          </p:cNvPr>
          <p:cNvSpPr/>
          <p:nvPr/>
        </p:nvSpPr>
        <p:spPr>
          <a:xfrm>
            <a:off x="5172271" y="2466903"/>
            <a:ext cx="1949761" cy="17634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1F3B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후불제</a:t>
            </a:r>
            <a:endParaRPr lang="ko-KR" altLang="en-US" sz="28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69E8405-B0EC-4A7C-AD7B-57C84E9D647F}"/>
              </a:ext>
            </a:extLst>
          </p:cNvPr>
          <p:cNvSpPr/>
          <p:nvPr/>
        </p:nvSpPr>
        <p:spPr>
          <a:xfrm>
            <a:off x="7194237" y="2466903"/>
            <a:ext cx="1949761" cy="17634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1F3B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입주 시 납부</a:t>
            </a:r>
            <a:endParaRPr lang="ko-KR" altLang="en-US" sz="28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169E28C-EE72-4A02-B529-83B835D74076}"/>
              </a:ext>
            </a:extLst>
          </p:cNvPr>
          <p:cNvSpPr/>
          <p:nvPr/>
        </p:nvSpPr>
        <p:spPr>
          <a:xfrm>
            <a:off x="3150305" y="2466903"/>
            <a:ext cx="1949761" cy="17634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1F3B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가입 시 납입</a:t>
            </a:r>
            <a:endParaRPr lang="ko-KR" altLang="en-US" sz="28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B1E65-A7D9-4D79-B965-48B2A3D52DA4}"/>
              </a:ext>
            </a:extLst>
          </p:cNvPr>
          <p:cNvSpPr txBox="1"/>
          <p:nvPr/>
        </p:nvSpPr>
        <p:spPr>
          <a:xfrm>
            <a:off x="7327901" y="263514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72DA1-0F73-4D16-8795-6372D04041F0}"/>
              </a:ext>
            </a:extLst>
          </p:cNvPr>
          <p:cNvSpPr txBox="1"/>
          <p:nvPr/>
        </p:nvSpPr>
        <p:spPr>
          <a:xfrm>
            <a:off x="5378140" y="263514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순서도: 처리 1"/>
          <p:cNvSpPr/>
          <p:nvPr/>
        </p:nvSpPr>
        <p:spPr>
          <a:xfrm>
            <a:off x="3021806" y="2889063"/>
            <a:ext cx="6293644" cy="947131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 설명선 18"/>
          <p:cNvSpPr/>
          <p:nvPr/>
        </p:nvSpPr>
        <p:spPr>
          <a:xfrm>
            <a:off x="9705485" y="1531780"/>
            <a:ext cx="1550194" cy="1082892"/>
          </a:xfrm>
          <a:prstGeom prst="wedgeRectCallout">
            <a:avLst>
              <a:gd name="adj1" fmla="val -166152"/>
              <a:gd name="adj2" fmla="val 10898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개발 시 해당 텍스트 글씨 크기는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좀 더 크게 제시되었으면 합니다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9618345" y="2669232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F3402677-65D7-4293-91F0-0171CCFDD673}"/>
              </a:ext>
            </a:extLst>
          </p:cNvPr>
          <p:cNvSpPr/>
          <p:nvPr/>
        </p:nvSpPr>
        <p:spPr>
          <a:xfrm>
            <a:off x="10852286" y="2682772"/>
            <a:ext cx="1285875" cy="767945"/>
          </a:xfrm>
          <a:prstGeom prst="wedgeRectCallout">
            <a:avLst>
              <a:gd name="adj1" fmla="val -64536"/>
              <a:gd name="adj2" fmla="val 203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015C2E-770B-4210-B4F1-B0648DC0094D}"/>
              </a:ext>
            </a:extLst>
          </p:cNvPr>
          <p:cNvSpPr txBox="1"/>
          <p:nvPr/>
        </p:nvSpPr>
        <p:spPr>
          <a:xfrm>
            <a:off x="3235015" y="258394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75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A98077-6625-4D9B-BCF7-32DE3861C711}"/>
              </a:ext>
            </a:extLst>
          </p:cNvPr>
          <p:cNvSpPr/>
          <p:nvPr/>
        </p:nvSpPr>
        <p:spPr>
          <a:xfrm>
            <a:off x="3906650" y="1427212"/>
            <a:ext cx="3608702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4C820F-3C7C-4854-9669-F7DFD3AE2D44}"/>
              </a:ext>
            </a:extLst>
          </p:cNvPr>
          <p:cNvSpPr txBox="1"/>
          <p:nvPr/>
        </p:nvSpPr>
        <p:spPr>
          <a:xfrm>
            <a:off x="3906650" y="1084997"/>
            <a:ext cx="36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 신고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828831-6FDE-4D09-8986-5CBEC75F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60" y="1741359"/>
            <a:ext cx="3365379" cy="2939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하여튼 그래서 이렇게 하는데 분명한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 모집 신고할 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원래는요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해당 지역주택조합이 들어가는 자리에 소유권자들이 있을 거잖아요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땅 주인들 그렇죠 그 땅 주인들이 내가 이걸 갖다가 등기 이전을 하지는 않지만 내가 이걸 갖다가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팔겠다라고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약정하는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 사용료 승낙서가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이상 확보가 된 다음에 모집 공고를 해야 되는데 앞으로 싸 제가 보기에는 토지 사용 권한 권한이라고 하는 토지 사용 승낙서가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이상 확보된 다음에 모집 공고하거나 모델하우스 개설하는 지역주택조합 거의 본 적이 없습니다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schemeClr val="accent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jv13894822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81FF72-B7BB-4ED8-97E8-0EAE44D0D82B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31E5F-4AA0-41FB-8E6D-BA5BFF222E15}"/>
              </a:ext>
            </a:extLst>
          </p:cNvPr>
          <p:cNvSpPr txBox="1"/>
          <p:nvPr/>
        </p:nvSpPr>
        <p:spPr>
          <a:xfrm>
            <a:off x="3262527" y="4338848"/>
            <a:ext cx="60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주택건설대지의 </a:t>
            </a:r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50%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이상 토지사용승낙서 확보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0B8113-2C2F-4C7F-BED9-278036AC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9C2E1B-98EB-45A1-B01A-7E08E1865193}"/>
              </a:ext>
            </a:extLst>
          </p:cNvPr>
          <p:cNvSpPr txBox="1"/>
          <p:nvPr/>
        </p:nvSpPr>
        <p:spPr>
          <a:xfrm>
            <a:off x="3393700" y="127298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8B9F2-C233-4933-BA62-BA6BEB328761}"/>
              </a:ext>
            </a:extLst>
          </p:cNvPr>
          <p:cNvSpPr txBox="1"/>
          <p:nvPr/>
        </p:nvSpPr>
        <p:spPr>
          <a:xfrm>
            <a:off x="3393700" y="384307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7711570" y="344320"/>
            <a:ext cx="1839623" cy="1082892"/>
          </a:xfrm>
          <a:prstGeom prst="wedgeRectCallout">
            <a:avLst>
              <a:gd name="adj1" fmla="val -65230"/>
              <a:gd name="adj2" fmla="val 509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개발 시 하이라이트는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텍스트에 맞춰서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길이 조절해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9223999" y="247476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906649" y="133350"/>
            <a:ext cx="1532125" cy="918797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  <a:r>
              <a:rPr lang="en-US" altLang="ko-KR" sz="1200"/>
              <a:t>_</a:t>
            </a:r>
            <a:r>
              <a:rPr lang="ko-KR" altLang="en-US" sz="1200"/>
              <a:t>단계별로 숫자를 넣으면 좋겠어요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EE949A8E-CD80-4210-B053-48F70D355F6E}"/>
              </a:ext>
            </a:extLst>
          </p:cNvPr>
          <p:cNvSpPr/>
          <p:nvPr/>
        </p:nvSpPr>
        <p:spPr>
          <a:xfrm>
            <a:off x="10538114" y="133350"/>
            <a:ext cx="1285875" cy="767945"/>
          </a:xfrm>
          <a:prstGeom prst="wedgeRectCallout">
            <a:avLst>
              <a:gd name="adj1" fmla="val -64536"/>
              <a:gd name="adj2" fmla="val 203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F906335A-2C8D-4F2E-B0C5-20036DFB7249}"/>
              </a:ext>
            </a:extLst>
          </p:cNvPr>
          <p:cNvSpPr/>
          <p:nvPr/>
        </p:nvSpPr>
        <p:spPr>
          <a:xfrm>
            <a:off x="5516373" y="-308527"/>
            <a:ext cx="1285875" cy="767945"/>
          </a:xfrm>
          <a:prstGeom prst="wedgeRectCallout">
            <a:avLst>
              <a:gd name="adj1" fmla="val -64536"/>
              <a:gd name="adj2" fmla="val 203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97724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CF401ECB-5002-459F-8D48-137CAD95FDA3}"/>
              </a:ext>
            </a:extLst>
          </p:cNvPr>
          <p:cNvSpPr/>
          <p:nvPr/>
        </p:nvSpPr>
        <p:spPr>
          <a:xfrm>
            <a:off x="4948046" y="1930833"/>
            <a:ext cx="2992165" cy="2992165"/>
          </a:xfrm>
          <a:prstGeom prst="flowChartConnector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C35D2-BA62-4B71-8E3E-2375241E1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37" b="96069" l="7273" r="95758">
                        <a14:foregroundMark x1="41364" y1="15971" x2="43182" y2="87961"/>
                        <a14:foregroundMark x1="54091" y1="9828" x2="60303" y2="89435"/>
                        <a14:foregroundMark x1="59545" y1="15233" x2="66818" y2="87469"/>
                        <a14:foregroundMark x1="35152" y1="18673" x2="64091" y2="17936"/>
                        <a14:foregroundMark x1="64091" y1="17936" x2="41364" y2="25061"/>
                        <a14:foregroundMark x1="41364" y1="25061" x2="56515" y2="34644"/>
                        <a14:foregroundMark x1="56515" y1="34644" x2="66061" y2="35135"/>
                        <a14:foregroundMark x1="66061" y1="35135" x2="38182" y2="48649"/>
                        <a14:foregroundMark x1="38182" y1="48649" x2="61667" y2="52580"/>
                        <a14:foregroundMark x1="61667" y1="52580" x2="52727" y2="63145"/>
                        <a14:foregroundMark x1="52727" y1="63145" x2="42273" y2="64373"/>
                        <a14:foregroundMark x1="42273" y1="64373" x2="60152" y2="75184"/>
                        <a14:foregroundMark x1="60152" y1="75184" x2="37879" y2="82555"/>
                        <a14:foregroundMark x1="37727" y1="19410" x2="38636" y2="75921"/>
                        <a14:foregroundMark x1="38636" y1="75921" x2="38030" y2="16708"/>
                        <a14:foregroundMark x1="46061" y1="26290" x2="45455" y2="44717"/>
                        <a14:foregroundMark x1="64242" y1="18182" x2="66667" y2="52826"/>
                        <a14:foregroundMark x1="66667" y1="52826" x2="66061" y2="68550"/>
                        <a14:foregroundMark x1="66061" y1="68550" x2="66364" y2="69287"/>
                        <a14:foregroundMark x1="53333" y1="20885" x2="53788" y2="31450"/>
                        <a14:foregroundMark x1="57424" y1="25061" x2="57879" y2="30221"/>
                        <a14:foregroundMark x1="48485" y1="43489" x2="49394" y2="64128"/>
                        <a14:foregroundMark x1="49394" y1="64128" x2="49545" y2="64865"/>
                        <a14:foregroundMark x1="53939" y1="45209" x2="54091" y2="57985"/>
                        <a14:foregroundMark x1="47121" y1="52580" x2="45455" y2="64373"/>
                        <a14:foregroundMark x1="51667" y1="66830" x2="58182" y2="67322"/>
                        <a14:foregroundMark x1="44697" y1="83784" x2="63030" y2="83047"/>
                        <a14:foregroundMark x1="39848" y1="49877" x2="41970" y2="65356"/>
                        <a14:foregroundMark x1="22424" y1="24570" x2="22727" y2="56511"/>
                        <a14:foregroundMark x1="22727" y1="56511" x2="27273" y2="79853"/>
                        <a14:foregroundMark x1="10455" y1="30221" x2="11364" y2="66830"/>
                        <a14:foregroundMark x1="11364" y1="66830" x2="14545" y2="79115"/>
                        <a14:foregroundMark x1="14545" y1="79115" x2="14545" y2="88698"/>
                        <a14:foregroundMark x1="8333" y1="39803" x2="7576" y2="57002"/>
                        <a14:foregroundMark x1="12727" y1="41032" x2="15000" y2="57002"/>
                        <a14:foregroundMark x1="7424" y1="92383" x2="7424" y2="95332"/>
                        <a14:foregroundMark x1="13939" y1="94349" x2="14545" y2="93857"/>
                        <a14:foregroundMark x1="15606" y1="94595" x2="16364" y2="94595"/>
                        <a14:foregroundMark x1="25758" y1="94840" x2="27576" y2="95086"/>
                        <a14:foregroundMark x1="37424" y1="96314" x2="38788" y2="96560"/>
                        <a14:foregroundMark x1="36818" y1="93366" x2="37879" y2="96314"/>
                        <a14:foregroundMark x1="26212" y1="91155" x2="27121" y2="94103"/>
                        <a14:foregroundMark x1="31515" y1="35872" x2="29545" y2="41769"/>
                        <a14:foregroundMark x1="78485" y1="26290" x2="79242" y2="37838"/>
                        <a14:foregroundMark x1="66061" y1="27273" x2="67727" y2="31450"/>
                        <a14:foregroundMark x1="91061" y1="32924" x2="92879" y2="77887"/>
                        <a14:foregroundMark x1="92879" y1="77887" x2="95606" y2="91646"/>
                        <a14:foregroundMark x1="95606" y1="91646" x2="95606" y2="91892"/>
                        <a14:foregroundMark x1="92879" y1="41769" x2="90909" y2="50369"/>
                        <a14:foregroundMark x1="89242" y1="42015" x2="81515" y2="44472"/>
                        <a14:foregroundMark x1="81515" y1="44472" x2="81364" y2="44226"/>
                        <a14:foregroundMark x1="93485" y1="43243" x2="92424" y2="49877"/>
                        <a14:foregroundMark x1="93788" y1="45455" x2="93485" y2="50369"/>
                        <a14:foregroundMark x1="94242" y1="45209" x2="93333" y2="51597"/>
                        <a14:foregroundMark x1="93939" y1="45455" x2="93485" y2="51597"/>
                        <a14:foregroundMark x1="94394" y1="46192" x2="93788" y2="52088"/>
                        <a14:foregroundMark x1="93788" y1="43980" x2="92727" y2="51351"/>
                        <a14:foregroundMark x1="91364" y1="32432" x2="93182" y2="35872"/>
                        <a14:foregroundMark x1="79697" y1="25799" x2="80606" y2="28501"/>
                        <a14:foregroundMark x1="10758" y1="28501" x2="11970" y2="32187"/>
                        <a14:foregroundMark x1="8788" y1="30467" x2="7424" y2="34398"/>
                        <a14:foregroundMark x1="95758" y1="46437" x2="94545" y2="51351"/>
                        <a14:foregroundMark x1="90152" y1="79115" x2="90909" y2="90172"/>
                        <a14:foregroundMark x1="91061" y1="91646" x2="90606" y2="941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4264" y="2590201"/>
            <a:ext cx="3719728" cy="229383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A98077-6625-4D9B-BCF7-32DE3861C711}"/>
              </a:ext>
            </a:extLst>
          </p:cNvPr>
          <p:cNvSpPr/>
          <p:nvPr/>
        </p:nvSpPr>
        <p:spPr>
          <a:xfrm>
            <a:off x="3906650" y="1427212"/>
            <a:ext cx="3608702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4C820F-3C7C-4854-9669-F7DFD3AE2D44}"/>
              </a:ext>
            </a:extLst>
          </p:cNvPr>
          <p:cNvSpPr txBox="1"/>
          <p:nvPr/>
        </p:nvSpPr>
        <p:spPr>
          <a:xfrm>
            <a:off x="3906650" y="1084997"/>
            <a:ext cx="36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 신고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그냥 뭐 토지 팔 약속 토지 사용 승낙서 지주들에 대한 </a:t>
            </a:r>
            <a:r>
              <a:rPr lang="ko-KR" altLang="en-US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 거 기껏해야 뭐 </a:t>
            </a:r>
            <a:r>
              <a:rPr lang="ko-KR" altLang="en-US" sz="1200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</a:t>
            </a:r>
            <a:r>
              <a:rPr lang="ko-KR" altLang="en-US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en-US" altLang="ko-KR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15% 20% </a:t>
            </a:r>
            <a:r>
              <a:rPr lang="ko-KR" altLang="en-US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정도 </a:t>
            </a:r>
            <a:r>
              <a:rPr lang="ko-KR" altLang="en-US" sz="1200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받아놓고</a:t>
            </a:r>
            <a:r>
              <a:rPr lang="ko-KR" altLang="en-US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스타트하는 경우 많습니다</a:t>
            </a:r>
            <a:r>
              <a:rPr lang="en-US" altLang="ko-KR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그러면서 이제 물어보잖아요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여기는 토지 사용 승낙서 확보됐어요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거의 뭐 확보됐어요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여기 조합 설립됐어 곧 한다니까 뭐 이런 식이야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schemeClr val="accent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2213447925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8B9F2-C233-4933-BA62-BA6BEB328761}"/>
              </a:ext>
            </a:extLst>
          </p:cNvPr>
          <p:cNvSpPr txBox="1"/>
          <p:nvPr/>
        </p:nvSpPr>
        <p:spPr>
          <a:xfrm>
            <a:off x="4228287" y="323604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9494637" y="4338848"/>
            <a:ext cx="1550194" cy="1082892"/>
          </a:xfrm>
          <a:prstGeom prst="wedgeRectCallout">
            <a:avLst>
              <a:gd name="adj1" fmla="val -166152"/>
              <a:gd name="adj2" fmla="val 10898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해당 부분에 대한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설명을 화면에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넣었으면 좋겠습니다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9339584" y="3524929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B0D1BA-2980-4FA6-AFE3-F02565BF735F}"/>
              </a:ext>
            </a:extLst>
          </p:cNvPr>
          <p:cNvSpPr txBox="1"/>
          <p:nvPr/>
        </p:nvSpPr>
        <p:spPr>
          <a:xfrm>
            <a:off x="4674157" y="1834539"/>
            <a:ext cx="3539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토지사용승낙서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/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15~20%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로 시작하는 경우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AD9FB8-787C-4644-BC16-14155EBF082A}"/>
              </a:ext>
            </a:extLst>
          </p:cNvPr>
          <p:cNvSpPr/>
          <p:nvPr/>
        </p:nvSpPr>
        <p:spPr>
          <a:xfrm>
            <a:off x="5962650" y="3108467"/>
            <a:ext cx="1038226" cy="2545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206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토지사용승낙서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9A23CE-BAE7-4106-B1F2-2A20B3A658FC}"/>
              </a:ext>
            </a:extLst>
          </p:cNvPr>
          <p:cNvSpPr txBox="1"/>
          <p:nvPr/>
        </p:nvSpPr>
        <p:spPr>
          <a:xfrm>
            <a:off x="4949065" y="182583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F3697CA1-5583-4996-9036-562203605835}"/>
              </a:ext>
            </a:extLst>
          </p:cNvPr>
          <p:cNvSpPr/>
          <p:nvPr/>
        </p:nvSpPr>
        <p:spPr>
          <a:xfrm>
            <a:off x="10625755" y="3160283"/>
            <a:ext cx="1285875" cy="767945"/>
          </a:xfrm>
          <a:prstGeom prst="wedgeRectCallout">
            <a:avLst>
              <a:gd name="adj1" fmla="val -64536"/>
              <a:gd name="adj2" fmla="val 203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2775518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871AE2A-92D9-4DF6-B140-1359A5199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"/>
          <a:stretch/>
        </p:blipFill>
        <p:spPr>
          <a:xfrm>
            <a:off x="3430570" y="1744459"/>
            <a:ext cx="5713429" cy="2861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일반적으로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지역주택조합에 가입하는 분들은 잘 모르시잖아요</a:t>
            </a:r>
            <a:r>
              <a:rPr lang="en-US" altLang="ko-KR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이런 모든 어떤 이런 그런 </a:t>
            </a:r>
            <a:r>
              <a:rPr lang="ko-KR" altLang="en-US" sz="12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시스템이라든가</a:t>
            </a: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프로세스를 그러니까 그냥 믿고 가는 거야 그냥 믿고 묻고 더블로 갑시다 뭐 이런 식으로 뭐 이런 식으로 하는 거니까 정말 </a:t>
            </a:r>
            <a:r>
              <a:rPr lang="ko-KR" altLang="en-US" sz="12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깜깜이인</a:t>
            </a: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경우가 많아요</a:t>
            </a:r>
            <a:r>
              <a:rPr lang="en-US" altLang="ko-KR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사실 </a:t>
            </a:r>
            <a:r>
              <a:rPr lang="ko-KR" altLang="en-US" sz="1200" kern="1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알면은</a:t>
            </a: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좀 약간 떨리기도 하고 이거 해야 되나 말아야 되나 갈등도 할 텐데 뭐 그냥 이렇게 잘 이렇게 꾸며져 있는 인테리어 보고서 그냥 가서 지르는 거죠</a:t>
            </a:r>
            <a:r>
              <a:rPr lang="en-US" altLang="ko-KR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 이런 식으로 하는 경우가 많고 </a:t>
            </a:r>
            <a:endParaRPr lang="ko-KR" altLang="en-US" sz="1200" kern="100" dirty="0">
              <a:solidFill>
                <a:schemeClr val="accent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9C2E1B-98EB-45A1-B01A-7E08E1865193}"/>
              </a:ext>
            </a:extLst>
          </p:cNvPr>
          <p:cNvSpPr txBox="1"/>
          <p:nvPr/>
        </p:nvSpPr>
        <p:spPr>
          <a:xfrm>
            <a:off x="3639272" y="267281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92968-AEAA-424B-B97A-79CD835A6004}"/>
              </a:ext>
            </a:extLst>
          </p:cNvPr>
          <p:cNvSpPr txBox="1"/>
          <p:nvPr/>
        </p:nvSpPr>
        <p:spPr>
          <a:xfrm>
            <a:off x="3430570" y="1766860"/>
            <a:ext cx="44523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 시스템을 잘 몰라</a:t>
            </a:r>
            <a:b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인테리어만으로 결정하는 경우 </a:t>
            </a:r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7EE578-F4CE-4BC2-BFDD-042F5099CAD9}"/>
              </a:ext>
            </a:extLst>
          </p:cNvPr>
          <p:cNvSpPr/>
          <p:nvPr/>
        </p:nvSpPr>
        <p:spPr>
          <a:xfrm>
            <a:off x="3906650" y="1427212"/>
            <a:ext cx="3608702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1824A-6734-4EE8-A221-462EC57D406D}"/>
              </a:ext>
            </a:extLst>
          </p:cNvPr>
          <p:cNvSpPr txBox="1"/>
          <p:nvPr/>
        </p:nvSpPr>
        <p:spPr>
          <a:xfrm>
            <a:off x="3906650" y="1084997"/>
            <a:ext cx="36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 신고</a:t>
            </a:r>
            <a:endParaRPr lang="ko-KR" altLang="en-US" sz="3600" dirty="0"/>
          </a:p>
        </p:txBody>
      </p:sp>
      <p:sp>
        <p:nvSpPr>
          <p:cNvPr id="14" name="사각형 설명선 17">
            <a:extLst>
              <a:ext uri="{FF2B5EF4-FFF2-40B4-BE49-F238E27FC236}">
                <a16:creationId xmlns:a16="http://schemas.microsoft.com/office/drawing/2014/main" id="{34932CD9-9C26-4D92-9975-D6A04F809BE1}"/>
              </a:ext>
            </a:extLst>
          </p:cNvPr>
          <p:cNvSpPr/>
          <p:nvPr/>
        </p:nvSpPr>
        <p:spPr>
          <a:xfrm>
            <a:off x="9494637" y="4605548"/>
            <a:ext cx="1550194" cy="1082892"/>
          </a:xfrm>
          <a:prstGeom prst="wedgeRectCallout">
            <a:avLst>
              <a:gd name="adj1" fmla="val -81052"/>
              <a:gd name="adj2" fmla="val 2542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슬라이드 분할해서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해당 부분에 대한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설명도 화면에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넣었으면 좋겠습니다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모서리가 둥근 사각형 설명선 20">
            <a:extLst>
              <a:ext uri="{FF2B5EF4-FFF2-40B4-BE49-F238E27FC236}">
                <a16:creationId xmlns:a16="http://schemas.microsoft.com/office/drawing/2014/main" id="{C4FF0DFD-669F-4F34-809C-372D214B985B}"/>
              </a:ext>
            </a:extLst>
          </p:cNvPr>
          <p:cNvSpPr/>
          <p:nvPr/>
        </p:nvSpPr>
        <p:spPr>
          <a:xfrm>
            <a:off x="10808729" y="4730371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7ABCF-BA0B-473A-B4A0-BAADC0861F97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2178215137</a:t>
            </a:r>
          </a:p>
          <a:p>
            <a:r>
              <a:rPr lang="en-US" altLang="ko-KR" sz="1050" dirty="0"/>
              <a:t>2157826617</a:t>
            </a:r>
            <a:endParaRPr lang="ko-KR" altLang="en-US" sz="10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0A9301-1EC7-4CD2-B71D-24C198AA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8" b="98258" l="2673" r="94969">
                        <a14:foregroundMark x1="2673" y1="26829" x2="8805" y2="46690"/>
                        <a14:foregroundMark x1="29560" y1="56794" x2="31447" y2="65854"/>
                        <a14:foregroundMark x1="22327" y1="95122" x2="40409" y2="96167"/>
                        <a14:foregroundMark x1="51258" y1="64460" x2="49057" y2="79094"/>
                        <a14:foregroundMark x1="46698" y1="98258" x2="56132" y2="98258"/>
                        <a14:foregroundMark x1="68868" y1="52613" x2="68711" y2="91289"/>
                        <a14:foregroundMark x1="68711" y1="91289" x2="68396" y2="92334"/>
                        <a14:foregroundMark x1="90881" y1="38328" x2="90566" y2="55749"/>
                        <a14:foregroundMark x1="93396" y1="47387" x2="93868" y2="55749"/>
                        <a14:foregroundMark x1="83176" y1="72125" x2="83333" y2="87108"/>
                        <a14:foregroundMark x1="90723" y1="69686" x2="94969" y2="86063"/>
                        <a14:foregroundMark x1="94969" y1="86063" x2="88050" y2="85366"/>
                        <a14:foregroundMark x1="88994" y1="72125" x2="86792" y2="954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2977" y="3282646"/>
            <a:ext cx="4072229" cy="1837626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97819B1E-E0DE-4F8A-A22F-B766832854BA}"/>
              </a:ext>
            </a:extLst>
          </p:cNvPr>
          <p:cNvSpPr/>
          <p:nvPr/>
        </p:nvSpPr>
        <p:spPr>
          <a:xfrm>
            <a:off x="10606705" y="3698144"/>
            <a:ext cx="1285875" cy="767945"/>
          </a:xfrm>
          <a:prstGeom prst="wedgeRectCallout">
            <a:avLst>
              <a:gd name="adj1" fmla="val -7499"/>
              <a:gd name="adj2" fmla="val 8978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280173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7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두 번째가 뭐냐 하면 모집 신고를 한 다음에 공개 모집을 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공개 모집을 하고 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a10752006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357037-F7B0-405D-A0ED-76108BFF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00" y="2857500"/>
            <a:ext cx="1748306" cy="1317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E2E603-26F2-4105-B8C9-7EFFAC0275F0}"/>
              </a:ext>
            </a:extLst>
          </p:cNvPr>
          <p:cNvSpPr txBox="1"/>
          <p:nvPr/>
        </p:nvSpPr>
        <p:spPr>
          <a:xfrm>
            <a:off x="118308" y="263514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1F9D6B-BDBF-49C3-8223-6FF8C44BD96F}"/>
              </a:ext>
            </a:extLst>
          </p:cNvPr>
          <p:cNvSpPr/>
          <p:nvPr/>
        </p:nvSpPr>
        <p:spPr>
          <a:xfrm>
            <a:off x="458599" y="4475212"/>
            <a:ext cx="4656325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F8308-C108-402E-8594-2BA3D56BD42D}"/>
              </a:ext>
            </a:extLst>
          </p:cNvPr>
          <p:cNvSpPr txBox="1"/>
          <p:nvPr/>
        </p:nvSpPr>
        <p:spPr>
          <a:xfrm>
            <a:off x="458600" y="4132997"/>
            <a:ext cx="4656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모집 신고 후 공개 모집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4053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A7672F7-A8E3-4F52-8911-C299774E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55" y="1874454"/>
            <a:ext cx="4458905" cy="3269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관할 어떤 지자체에다가 지구 단위 계획이라고 해서 어떻게 설계를 할 겁니다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어떤 부지에 얼마큼 매입을 해서 거기에다가 어떻게 몇 세대를 지을 겁니다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이런 것들을 하는 거를 하는데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이때는요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 면적의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분의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을 확보를 해야 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2065104200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0C9713-14EE-411E-BE42-8AD84BE6B95A}"/>
              </a:ext>
            </a:extLst>
          </p:cNvPr>
          <p:cNvSpPr/>
          <p:nvPr/>
        </p:nvSpPr>
        <p:spPr>
          <a:xfrm>
            <a:off x="544324" y="1427212"/>
            <a:ext cx="3894325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CEF0A-133B-4529-B807-0807BF83D257}"/>
              </a:ext>
            </a:extLst>
          </p:cNvPr>
          <p:cNvSpPr txBox="1"/>
          <p:nvPr/>
        </p:nvSpPr>
        <p:spPr>
          <a:xfrm>
            <a:off x="544324" y="1084997"/>
            <a:ext cx="4027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지구단위계획 설계</a:t>
            </a:r>
            <a:endParaRPr lang="ko-KR" alt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E4897-A519-40A4-8504-9D8BA5DCE385}"/>
              </a:ext>
            </a:extLst>
          </p:cNvPr>
          <p:cNvSpPr txBox="1"/>
          <p:nvPr/>
        </p:nvSpPr>
        <p:spPr>
          <a:xfrm>
            <a:off x="196152" y="103984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E58D24-298A-4D8F-8F75-3089ABA6E798}"/>
              </a:ext>
            </a:extLst>
          </p:cNvPr>
          <p:cNvSpPr/>
          <p:nvPr/>
        </p:nvSpPr>
        <p:spPr>
          <a:xfrm>
            <a:off x="12382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0F56E-32D0-45C4-B054-C49D3DA293EF}"/>
              </a:ext>
            </a:extLst>
          </p:cNvPr>
          <p:cNvSpPr txBox="1"/>
          <p:nvPr/>
        </p:nvSpPr>
        <p:spPr>
          <a:xfrm>
            <a:off x="1009650" y="4348373"/>
            <a:ext cx="552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토지 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면적의 </a:t>
            </a:r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1/3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을</a:t>
            </a:r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확보해야 함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C2E3BEF-5A4B-4CD6-9047-7907CA0D1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63" y="4046214"/>
            <a:ext cx="1054271" cy="9405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DD755E-EA77-44D6-BB36-D7A2436B74F0}"/>
              </a:ext>
            </a:extLst>
          </p:cNvPr>
          <p:cNvSpPr txBox="1"/>
          <p:nvPr/>
        </p:nvSpPr>
        <p:spPr>
          <a:xfrm>
            <a:off x="269471" y="2025516"/>
            <a:ext cx="19515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spcBef>
                <a:spcPts val="600"/>
              </a:spcBef>
            </a:pP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어떤 부지에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r" latinLnBrk="0">
              <a:spcBef>
                <a:spcPts val="600"/>
              </a:spcBef>
            </a:pP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얼만큼 매입해서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r" latinLnBrk="0">
              <a:spcBef>
                <a:spcPts val="600"/>
              </a:spcBef>
            </a:pP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몇 세대를 지을 것인가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?</a:t>
            </a:r>
            <a:endParaRPr lang="ko-KR" altLang="en-US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1BE538-E71B-4A84-BEC3-F6BDB5DB64A4}"/>
              </a:ext>
            </a:extLst>
          </p:cNvPr>
          <p:cNvSpPr txBox="1"/>
          <p:nvPr/>
        </p:nvSpPr>
        <p:spPr>
          <a:xfrm>
            <a:off x="407579" y="196698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19021-99B2-4EB8-BD52-E8A8CEAEC8B3}"/>
              </a:ext>
            </a:extLst>
          </p:cNvPr>
          <p:cNvSpPr txBox="1"/>
          <p:nvPr/>
        </p:nvSpPr>
        <p:spPr>
          <a:xfrm>
            <a:off x="152363" y="380453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00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96C33C-35C3-4204-8F38-EA016A33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04" y="1814088"/>
            <a:ext cx="3861155" cy="2807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46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바로 세 번째 가는 게 조합 설립 인가를 받아야 되는데 사실은 지역주택조합이 조합 설립 정도 되면 꽤 많이 진행이 된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조합 설립된 그런 지역주택조합의 가입비를 납부를 하고 어느 정도 기다리는 거는 그건 나쁘지 않아 약간 리스크가 많이 제거된 상태이기 때문에 괜찮긴 한데 근데 보통 조합 설립할 때 가입비를 내고 이제 지역주택조합에 가입을 하잖아요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초창기에 최초 조합원 모집 신고했을 때보다 가입비가 올라요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아무래도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</a:t>
            </a:r>
            <a:r>
              <a:rPr lang="ko-KR" altLang="en-US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뒤로 갈수록 리스크가 제거되니까 리스크가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제거되면은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아무래도 이제 가다가 멈추는 리스크가 좀 약간 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옅어지니까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아무래도 금액이 좀 이제 가입비가 커집니다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사실은 저는 그래도 초창기 가입해서 진짜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어버버버로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깜깜이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투자하는 것보다는 그래도 조합 설립 정도 되는 지역에 조금 더 비싸더라도 가입하는 게 정하시고 싶으시다면 그렇게 하는 게 좀 더 낫지 않을까라고 하는데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2209614398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DABEB-08DC-41B5-9F8A-4577933FE2B8}"/>
              </a:ext>
            </a:extLst>
          </p:cNvPr>
          <p:cNvSpPr/>
          <p:nvPr/>
        </p:nvSpPr>
        <p:spPr>
          <a:xfrm>
            <a:off x="3906650" y="1427212"/>
            <a:ext cx="324472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7E009-587C-4DFE-89F6-7EE929F039E4}"/>
              </a:ext>
            </a:extLst>
          </p:cNvPr>
          <p:cNvSpPr txBox="1"/>
          <p:nvPr/>
        </p:nvSpPr>
        <p:spPr>
          <a:xfrm>
            <a:off x="3906650" y="1084997"/>
            <a:ext cx="3176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조합설립 인가</a:t>
            </a:r>
            <a:endParaRPr lang="ko-KR" altLang="en-US" sz="3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33A20B-78FB-4964-AA47-1DD71488224E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2CD028-1878-4077-B8D7-828C1DF4C9F0}"/>
              </a:ext>
            </a:extLst>
          </p:cNvPr>
          <p:cNvSpPr txBox="1"/>
          <p:nvPr/>
        </p:nvSpPr>
        <p:spPr>
          <a:xfrm>
            <a:off x="3262527" y="4338848"/>
            <a:ext cx="60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 진행 시 리스크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감소로 가입비 상승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21088E-DB8D-4C28-9D5F-61ACFB4F3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F9EDE3-5944-47F1-8497-AA132138F118}"/>
              </a:ext>
            </a:extLst>
          </p:cNvPr>
          <p:cNvSpPr txBox="1"/>
          <p:nvPr/>
        </p:nvSpPr>
        <p:spPr>
          <a:xfrm>
            <a:off x="3856466" y="414348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CA63A-02BB-4D23-B06E-2FD3D9DBB9AC}"/>
              </a:ext>
            </a:extLst>
          </p:cNvPr>
          <p:cNvSpPr txBox="1"/>
          <p:nvPr/>
        </p:nvSpPr>
        <p:spPr>
          <a:xfrm>
            <a:off x="3470953" y="112135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53D9F-92D6-4DDD-80CD-39A9F21FDCCD}"/>
              </a:ext>
            </a:extLst>
          </p:cNvPr>
          <p:cNvSpPr txBox="1"/>
          <p:nvPr/>
        </p:nvSpPr>
        <p:spPr>
          <a:xfrm>
            <a:off x="7199062" y="173132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C1D192-ED58-4022-B405-53C820F672C6}"/>
              </a:ext>
            </a:extLst>
          </p:cNvPr>
          <p:cNvSpPr txBox="1"/>
          <p:nvPr/>
        </p:nvSpPr>
        <p:spPr>
          <a:xfrm>
            <a:off x="7765082" y="1775684"/>
            <a:ext cx="1951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가입비 상승</a:t>
            </a:r>
          </a:p>
        </p:txBody>
      </p:sp>
      <p:sp>
        <p:nvSpPr>
          <p:cNvPr id="19" name="사각형 설명선 18"/>
          <p:cNvSpPr/>
          <p:nvPr/>
        </p:nvSpPr>
        <p:spPr>
          <a:xfrm>
            <a:off x="5633388" y="3213690"/>
            <a:ext cx="1839623" cy="1082892"/>
          </a:xfrm>
          <a:prstGeom prst="wedgeRectCallout">
            <a:avLst>
              <a:gd name="adj1" fmla="val -65230"/>
              <a:gd name="adj2" fmla="val 509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 진행 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리스크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감소로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~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7151370" y="3436767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수정완료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273CF40F-C4A0-45BA-B3C9-4D71E4B07003}"/>
              </a:ext>
            </a:extLst>
          </p:cNvPr>
          <p:cNvSpPr/>
          <p:nvPr/>
        </p:nvSpPr>
        <p:spPr>
          <a:xfrm>
            <a:off x="8416677" y="3000517"/>
            <a:ext cx="1285875" cy="767945"/>
          </a:xfrm>
          <a:prstGeom prst="wedgeRectCallout">
            <a:avLst>
              <a:gd name="adj1" fmla="val -64536"/>
              <a:gd name="adj2" fmla="val 203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확인 완료</a:t>
            </a:r>
          </a:p>
        </p:txBody>
      </p:sp>
    </p:spTree>
    <p:extLst>
      <p:ext uri="{BB962C8B-B14F-4D97-AF65-F5344CB8AC3E}">
        <p14:creationId xmlns:p14="http://schemas.microsoft.com/office/powerpoint/2010/main" val="35717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5FFC5A-C8B6-D315-79DF-F36428AC8B8D}"/>
              </a:ext>
            </a:extLst>
          </p:cNvPr>
          <p:cNvSpPr txBox="1"/>
          <p:nvPr/>
        </p:nvSpPr>
        <p:spPr>
          <a:xfrm>
            <a:off x="9170605" y="-15906"/>
            <a:ext cx="1512000" cy="720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본과정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Flow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EE9966-77ED-9013-22D3-A9DB4EB09D53}"/>
              </a:ext>
            </a:extLst>
          </p:cNvPr>
          <p:cNvSpPr/>
          <p:nvPr/>
        </p:nvSpPr>
        <p:spPr>
          <a:xfrm>
            <a:off x="11365" y="1583513"/>
            <a:ext cx="9144000" cy="3562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B2A3BA-E451-07DC-A11D-E554A46DE616}"/>
              </a:ext>
            </a:extLst>
          </p:cNvPr>
          <p:cNvSpPr/>
          <p:nvPr/>
        </p:nvSpPr>
        <p:spPr>
          <a:xfrm>
            <a:off x="0" y="863455"/>
            <a:ext cx="9144000" cy="1110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EE8842-87A5-64E5-F1AA-6B56150D5C14}"/>
              </a:ext>
            </a:extLst>
          </p:cNvPr>
          <p:cNvSpPr/>
          <p:nvPr/>
        </p:nvSpPr>
        <p:spPr>
          <a:xfrm>
            <a:off x="0" y="8686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디자인 콘셉트</a:t>
            </a:r>
            <a:endParaRPr lang="ko-KR" altLang="en-US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8438B4-6A4E-78D0-9FCD-3833620BA394}"/>
              </a:ext>
            </a:extLst>
          </p:cNvPr>
          <p:cNvSpPr/>
          <p:nvPr/>
        </p:nvSpPr>
        <p:spPr>
          <a:xfrm>
            <a:off x="0" y="21132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학습 </a:t>
            </a:r>
            <a:r>
              <a:rPr lang="en-US" altLang="ko-KR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Flow</a:t>
            </a:r>
            <a:endParaRPr lang="ko-KR" altLang="en-US" b="1" spc="-113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F65651-D1F5-7DC5-56F9-9FC1B72B77BE}"/>
              </a:ext>
            </a:extLst>
          </p:cNvPr>
          <p:cNvSpPr/>
          <p:nvPr/>
        </p:nvSpPr>
        <p:spPr>
          <a:xfrm>
            <a:off x="0" y="249097"/>
            <a:ext cx="9144000" cy="406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2400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지역주택조합의 진실</a:t>
            </a:r>
            <a:endParaRPr lang="ko-KR" altLang="en-US" sz="2400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0E8E86-C6A1-4D7E-755C-53A37C243026}"/>
              </a:ext>
            </a:extLst>
          </p:cNvPr>
          <p:cNvSpPr/>
          <p:nvPr/>
        </p:nvSpPr>
        <p:spPr>
          <a:xfrm>
            <a:off x="0" y="1190859"/>
            <a:ext cx="9144000" cy="70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도입 부분은 원고 내용을 재구성해 ‘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그것이 알고 싶다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’ 콘셉트로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시작하여 내용에 대한 문제상황을 흥미롭게 제시</a:t>
            </a:r>
            <a:r>
              <a:rPr lang="en-US" altLang="ko-KR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,</a:t>
            </a: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본학습에서는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시인성을 높인 디자인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키워드 중심의 강의 구성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을 통해 내용을 효과적으로 전달</a:t>
            </a:r>
            <a:endParaRPr lang="en-US" altLang="ko-KR" sz="1400" spc="-113" dirty="0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중요 내용은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블루 계열의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강조색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폰트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내용 관련 실사 이미지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타이포그래픽을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혼합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하여 시각적으로 강조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3D2FE8-A608-86F2-C9BA-6E7674572FED}"/>
              </a:ext>
            </a:extLst>
          </p:cNvPr>
          <p:cNvSpPr/>
          <p:nvPr/>
        </p:nvSpPr>
        <p:spPr>
          <a:xfrm>
            <a:off x="3003671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F8F94BF-C04E-9A20-1AA1-CAB1F3CFEF7C}"/>
              </a:ext>
            </a:extLst>
          </p:cNvPr>
          <p:cNvSpPr/>
          <p:nvPr/>
        </p:nvSpPr>
        <p:spPr>
          <a:xfrm>
            <a:off x="5906184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8D157F-432A-16E9-6EAC-CFBE94F57F5E}"/>
              </a:ext>
            </a:extLst>
          </p:cNvPr>
          <p:cNvSpPr/>
          <p:nvPr/>
        </p:nvSpPr>
        <p:spPr>
          <a:xfrm>
            <a:off x="588842" y="2777447"/>
            <a:ext cx="2160000" cy="2137540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7DF499-44E0-711D-C934-CB8A267947E6}"/>
              </a:ext>
            </a:extLst>
          </p:cNvPr>
          <p:cNvSpPr/>
          <p:nvPr/>
        </p:nvSpPr>
        <p:spPr>
          <a:xfrm>
            <a:off x="950355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도입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8ED21C-EBBD-68C6-2B7D-23CD37208DB1}"/>
              </a:ext>
            </a:extLst>
          </p:cNvPr>
          <p:cNvSpPr/>
          <p:nvPr/>
        </p:nvSpPr>
        <p:spPr>
          <a:xfrm>
            <a:off x="6477219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688615-7560-34C3-25CA-95F6F466C98A}"/>
              </a:ext>
            </a:extLst>
          </p:cNvPr>
          <p:cNvSpPr/>
          <p:nvPr/>
        </p:nvSpPr>
        <p:spPr>
          <a:xfrm>
            <a:off x="6838732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정리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B1A8FC-CBF9-741F-5A87-69E8B56189A3}"/>
              </a:ext>
            </a:extLst>
          </p:cNvPr>
          <p:cNvSpPr/>
          <p:nvPr/>
        </p:nvSpPr>
        <p:spPr>
          <a:xfrm>
            <a:off x="3492000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8BD600B-1548-B55A-8C54-8C1DB03F19EF}"/>
              </a:ext>
            </a:extLst>
          </p:cNvPr>
          <p:cNvSpPr/>
          <p:nvPr/>
        </p:nvSpPr>
        <p:spPr>
          <a:xfrm>
            <a:off x="3868689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본학습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DA234F-70BA-0FE9-AFF7-53257A667042}"/>
              </a:ext>
            </a:extLst>
          </p:cNvPr>
          <p:cNvSpPr/>
          <p:nvPr/>
        </p:nvSpPr>
        <p:spPr>
          <a:xfrm>
            <a:off x="579683" y="3080297"/>
            <a:ext cx="2195359" cy="16773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지주택이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R="0" lvl="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‘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그것이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’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콘셉트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.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 학습과 연관된 지역주택조합 관련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최근 이슈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를 기사 형태로 제시하고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강사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의 설명으로 흥미 유발</a:t>
            </a:r>
            <a:endParaRPr lang="en-US" altLang="ko-KR" sz="1400" spc="-91" dirty="0">
              <a:ln w="9525">
                <a:solidFill>
                  <a:srgbClr val="3378D5">
                    <a:alpha val="0"/>
                  </a:srgbClr>
                </a:solidFill>
              </a:ln>
              <a:latin typeface="나눔고딕"/>
              <a:ea typeface="나눔고딕"/>
              <a:cs typeface="Pretendard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822A4E-BBD4-6666-9648-E04836E1C1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07178" y="3080297"/>
            <a:ext cx="2100184" cy="186204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사실은 이렇습니다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700" b="1" spc="-91" dirty="0">
              <a:ln w="9525">
                <a:solidFill>
                  <a:srgbClr val="3378D5">
                    <a:alpha val="0"/>
                  </a:srgbClr>
                </a:solidFill>
              </a:ln>
              <a:solidFill>
                <a:schemeClr val="accent2"/>
              </a:solidFill>
              <a:latin typeface="나눔고딕"/>
              <a:ea typeface="나눔고딕"/>
              <a:cs typeface="Pretendard"/>
            </a:endParaRPr>
          </a:p>
          <a:p>
            <a:pPr marL="180975" lvl="0" defTabSz="914192" latinLnBrk="0">
              <a:spcAft>
                <a:spcPts val="600"/>
              </a:spcAft>
              <a:buClr>
                <a:schemeClr val="tx1"/>
              </a:buClr>
              <a:defRPr/>
            </a:pP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지역주택조합 관련 핵심이 되는 주요 내용을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실사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일러스트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</a:t>
            </a:r>
            <a:r>
              <a:rPr lang="ko-KR" altLang="en-US" sz="1400" b="1" spc="-91" dirty="0" err="1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타이포그래픽을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혼합 적용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하여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전문가 강의형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으로 제시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E197CE-13D1-435A-8CA3-F390A155A696}"/>
              </a:ext>
            </a:extLst>
          </p:cNvPr>
          <p:cNvSpPr/>
          <p:nvPr/>
        </p:nvSpPr>
        <p:spPr>
          <a:xfrm>
            <a:off x="6477218" y="3080297"/>
            <a:ext cx="2160001" cy="146193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오늘의 결론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6213" marR="0" lvl="0" indent="-176213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본학습에서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다루었던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편별 핵심 내용을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카드뉴스 형태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로 구성하여 이미지와 함께 제시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7E3BF3D-A2BA-CAE3-1DFE-7CD8260F7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05812"/>
              </p:ext>
            </p:extLst>
          </p:nvPr>
        </p:nvGraphicFramePr>
        <p:xfrm>
          <a:off x="9231528" y="3313743"/>
          <a:ext cx="717530" cy="90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404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1F3B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DDE3E9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AED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>
                        <a:solidFill>
                          <a:srgbClr val="6182D6"/>
                        </a:solidFill>
                      </a:endParaRPr>
                    </a:p>
                  </a:txBody>
                  <a:tcPr marL="70990" marR="70990" marT="35495" marB="35495">
                    <a:solidFill>
                      <a:srgbClr val="EB912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305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0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6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이런 이제 조합 설립 인가를 받았다는 얘기는 어떤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거냐면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일단은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전체 지역주택조합이 들어가는 돼지에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80%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이상 토지 사용 승낙서가 확보가 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심지어는 그</a:t>
            </a:r>
            <a:r>
              <a:rPr lang="ko-KR" altLang="en-US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전체 돼지의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는 이미 조합으로 소유권이 넘어온 상태일 경우에만 해당 지자체에서 조합 설립 인가를 내주거든요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그렇다면 이제 그러면 뭐 전체 대지의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80%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이제 토지를 팔겠다는 약정서도 받았고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실제로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이상은 또 등기도 넘어왔고 그러면 꽤 많이 진행된 거다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그랬을 때만 조합 설립된 겁니다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약간은 이제 약간의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진행에 대한 리스크가 어느 정도는 이제 제거가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됐다라고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볼 수가 있는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527818-440D-4980-9224-1D1519761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6650" y="2194702"/>
            <a:ext cx="311227" cy="343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4EE476-467D-4F0E-8B3C-1DD7EFD74BCA}"/>
              </a:ext>
            </a:extLst>
          </p:cNvPr>
          <p:cNvSpPr/>
          <p:nvPr/>
        </p:nvSpPr>
        <p:spPr>
          <a:xfrm>
            <a:off x="4256220" y="2248750"/>
            <a:ext cx="3968293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주택건설대지의 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highlight>
                  <a:srgbClr val="FFFF00"/>
                </a:highlight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80%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highlight>
                  <a:srgbClr val="FFFF00"/>
                </a:highlight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이상 토지사용승낙서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확보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E735D2-2370-4DD4-A96F-A718A9602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6650" y="2587484"/>
            <a:ext cx="311227" cy="343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66A39B-7C93-42FE-912C-1AD09CC7C8DC}"/>
              </a:ext>
            </a:extLst>
          </p:cNvPr>
          <p:cNvSpPr/>
          <p:nvPr/>
        </p:nvSpPr>
        <p:spPr>
          <a:xfrm>
            <a:off x="4256219" y="2641532"/>
            <a:ext cx="3834943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주택건설대지의 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highlight>
                  <a:srgbClr val="FFFF00"/>
                </a:highlight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15%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highlight>
                  <a:srgbClr val="FFFF00"/>
                </a:highlight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이상 토지 소유권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확보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D0996-DDE6-4BBC-BE5F-6B25C8514438}"/>
              </a:ext>
            </a:extLst>
          </p:cNvPr>
          <p:cNvSpPr txBox="1"/>
          <p:nvPr/>
        </p:nvSpPr>
        <p:spPr>
          <a:xfrm>
            <a:off x="3947104" y="3239672"/>
            <a:ext cx="3090161" cy="476734"/>
          </a:xfrm>
          <a:prstGeom prst="rect">
            <a:avLst/>
          </a:prstGeom>
          <a:solidFill>
            <a:srgbClr val="8AD5DD"/>
          </a:solidFill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진행에 대한 리스크 제거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98F96-D244-4FEC-9B48-92B4C234C7E0}"/>
              </a:ext>
            </a:extLst>
          </p:cNvPr>
          <p:cNvSpPr txBox="1"/>
          <p:nvPr/>
        </p:nvSpPr>
        <p:spPr>
          <a:xfrm>
            <a:off x="3511967" y="228810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1D5E07-F02F-4312-A4AB-5CADC56DB1A5}"/>
              </a:ext>
            </a:extLst>
          </p:cNvPr>
          <p:cNvSpPr txBox="1"/>
          <p:nvPr/>
        </p:nvSpPr>
        <p:spPr>
          <a:xfrm>
            <a:off x="3511967" y="269889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F6FFD7-6E6C-446D-BDA7-44CBA173C3AF}"/>
              </a:ext>
            </a:extLst>
          </p:cNvPr>
          <p:cNvSpPr txBox="1"/>
          <p:nvPr/>
        </p:nvSpPr>
        <p:spPr>
          <a:xfrm>
            <a:off x="3520135" y="330291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E5DDA2-BB11-486E-BF87-3426704E2861}"/>
              </a:ext>
            </a:extLst>
          </p:cNvPr>
          <p:cNvSpPr/>
          <p:nvPr/>
        </p:nvSpPr>
        <p:spPr>
          <a:xfrm>
            <a:off x="3906650" y="1427212"/>
            <a:ext cx="324472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36B7C-765D-4957-8A81-270CFABD35E3}"/>
              </a:ext>
            </a:extLst>
          </p:cNvPr>
          <p:cNvSpPr txBox="1"/>
          <p:nvPr/>
        </p:nvSpPr>
        <p:spPr>
          <a:xfrm>
            <a:off x="3906650" y="1084997"/>
            <a:ext cx="3176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조합설립 인가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6911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28A6B7-0B9A-4B75-BED4-36B5789C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5" y="1722720"/>
            <a:ext cx="3295651" cy="30621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06B501-4267-453F-BA39-E5C768FB5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96" b="97527" l="9901" r="89604">
                        <a14:foregroundMark x1="63861" y1="4670" x2="64851" y2="6044"/>
                        <a14:foregroundMark x1="57921" y1="89286" x2="58416" y2="95879"/>
                        <a14:foregroundMark x1="65842" y1="92033" x2="66832" y2="95879"/>
                        <a14:foregroundMark x1="42079" y1="95879" x2="66832" y2="97527"/>
                        <a14:foregroundMark x1="66832" y1="97527" x2="75248" y2="96154"/>
                        <a14:foregroundMark x1="87624" y1="14835" x2="87624" y2="19231"/>
                        <a14:foregroundMark x1="11386" y1="20330" x2="11881" y2="21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333" y="1965376"/>
            <a:ext cx="1462025" cy="2634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35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네 번째는 뭐냐 하면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지구 단위 계획 수립 사업 계획 승인 근데 사업계획 승인이 뭐냐 하면 뭐 들어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보셨을지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모르겠어요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 영상을 보시는 우리 선생님들께서 뭐냐 하면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지역주택조합에서 사업계획 승인은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뭐냐면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재개발 재건축에 있어서 관리처분 계획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인가랑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비슷하단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말이에요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재개발 재건축의 관리처분 계획 인가는 뭐냐 하면 그거는 약간 철거하기 일보 직전에 거의 이제 끝나가는 시점에 하는 거거든요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지역주택조합이 사업계획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승인받았다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그러면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거의 대부분 잘 된 거고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특별히 약간의 이런 것들이 굉장히 멈추기가 어려운 시점까지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갔다라는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 징표가 사업 계획 승인인데 사업 계획 승인을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받으면요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이건 어떨 경우에만 관에서 이걸 승인을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내주냐면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소유권이 조합 명의로 토지 사용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승낙서라든가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내가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팔겠다라는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약정서가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 소유권이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이상 조합에 넘어오는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만약에 끝까지 동의하지 않은 사람 그러니까 사업계획 승인을 받았으면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 조합 명의로 소유권이 등기가 넘어왔다는 뜻이 그러면 만약에 미동의 한 사람이 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4.9%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보다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미만인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미만이다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그 사람들은 강제로 명도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소송이라든가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걸 통해서 강제로 그 소유권을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뺏어올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수 있단 말이야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조합한테 그러니까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까지 받았다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그거는 이제 조합 마음대로 가는 거야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이제 조합의 의지대로 조합원들의 어떤 그런 소망대로 갈 수가 있는 거란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말이에요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2178739119</a:t>
            </a:r>
          </a:p>
          <a:p>
            <a:r>
              <a:rPr lang="en-US" altLang="ko-KR" sz="1050" dirty="0"/>
              <a:t>924640572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D28ADD-CC1D-4580-AF08-66A8651310DD}"/>
              </a:ext>
            </a:extLst>
          </p:cNvPr>
          <p:cNvSpPr/>
          <p:nvPr/>
        </p:nvSpPr>
        <p:spPr>
          <a:xfrm>
            <a:off x="544325" y="1427212"/>
            <a:ext cx="3251862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8C514-99D8-4844-9C7F-44F84F0EB835}"/>
              </a:ext>
            </a:extLst>
          </p:cNvPr>
          <p:cNvSpPr txBox="1"/>
          <p:nvPr/>
        </p:nvSpPr>
        <p:spPr>
          <a:xfrm>
            <a:off x="544324" y="1084997"/>
            <a:ext cx="3251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사업계획 승인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1D823A-95D5-4614-A4B3-955527381DDC}"/>
              </a:ext>
            </a:extLst>
          </p:cNvPr>
          <p:cNvSpPr/>
          <p:nvPr/>
        </p:nvSpPr>
        <p:spPr>
          <a:xfrm>
            <a:off x="12382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F96A20-FB03-40D5-B53F-EB6D21111CC1}"/>
              </a:ext>
            </a:extLst>
          </p:cNvPr>
          <p:cNvSpPr txBox="1"/>
          <p:nvPr/>
        </p:nvSpPr>
        <p:spPr>
          <a:xfrm>
            <a:off x="1009650" y="4348373"/>
            <a:ext cx="552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주택건설대지의 </a:t>
            </a:r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95%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이상 소유권 확보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5FECD4-8A69-4640-9047-7DABB91593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63" y="4046214"/>
            <a:ext cx="1054271" cy="940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D0D54F-5217-4D26-A139-BC1310D87596}"/>
              </a:ext>
            </a:extLst>
          </p:cNvPr>
          <p:cNvSpPr txBox="1"/>
          <p:nvPr/>
        </p:nvSpPr>
        <p:spPr>
          <a:xfrm>
            <a:off x="152363" y="380453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49B0DC-2809-4052-8395-32FC24590E10}"/>
              </a:ext>
            </a:extLst>
          </p:cNvPr>
          <p:cNvSpPr txBox="1"/>
          <p:nvPr/>
        </p:nvSpPr>
        <p:spPr>
          <a:xfrm>
            <a:off x="196152" y="103984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FA766-9D4D-4A58-BF4C-6938E97463D0}"/>
              </a:ext>
            </a:extLst>
          </p:cNvPr>
          <p:cNvSpPr txBox="1"/>
          <p:nvPr/>
        </p:nvSpPr>
        <p:spPr>
          <a:xfrm>
            <a:off x="4094767" y="2038907"/>
            <a:ext cx="14778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사업이 중단되지는 않겠군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.</a:t>
            </a:r>
            <a:endParaRPr lang="ko-KR" altLang="en-US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C11159-1E5F-4E29-AACC-75F26B4A9964}"/>
              </a:ext>
            </a:extLst>
          </p:cNvPr>
          <p:cNvSpPr txBox="1"/>
          <p:nvPr/>
        </p:nvSpPr>
        <p:spPr>
          <a:xfrm>
            <a:off x="3622100" y="176688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-278607" y="3919556"/>
            <a:ext cx="1550194" cy="1082892"/>
          </a:xfrm>
          <a:prstGeom prst="wedgeRectCallout">
            <a:avLst>
              <a:gd name="adj1" fmla="val 50438"/>
              <a:gd name="adj2" fmla="val 9117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 진행에 무리가 없다면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친 부분 삭제하는 것은 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-146218" y="3290087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CFF6486E-D87E-45E9-9D75-E3B256DFE83B}"/>
              </a:ext>
            </a:extLst>
          </p:cNvPr>
          <p:cNvSpPr/>
          <p:nvPr/>
        </p:nvSpPr>
        <p:spPr>
          <a:xfrm>
            <a:off x="1159651" y="2975122"/>
            <a:ext cx="1285875" cy="767945"/>
          </a:xfrm>
          <a:prstGeom prst="wedgeRectCallout">
            <a:avLst>
              <a:gd name="adj1" fmla="val -64536"/>
              <a:gd name="adj2" fmla="val 203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68950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AE7E64-B86F-4815-A2C5-BCD10546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8" y="1999042"/>
            <a:ext cx="3805237" cy="2312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972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이제 다음 단계가 드디어 이제 이런 것들이 다 끝나면 이제 철거를 하고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착공을 하게 되죠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착공할 때는 당연히 착공하기 전에는 이제 나머지 아직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미만이었던 사업계획 승인 받았을 때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5% 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까지 갔으니까 나머지 것들 다 이제 수용을 다 하고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명도를 갖다가 해서 다 이제 소유권을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100%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이제 강제로 미동의자에 대한 확보를 한 다음에 착공을 하게 되고 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1468748244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911972-394F-4D97-B0C9-CF9132CEBC6B}"/>
              </a:ext>
            </a:extLst>
          </p:cNvPr>
          <p:cNvSpPr/>
          <p:nvPr/>
        </p:nvSpPr>
        <p:spPr>
          <a:xfrm>
            <a:off x="3906650" y="1427212"/>
            <a:ext cx="1532125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CD426-29A6-46BD-ADB0-F814E1ACB8A4}"/>
              </a:ext>
            </a:extLst>
          </p:cNvPr>
          <p:cNvSpPr txBox="1"/>
          <p:nvPr/>
        </p:nvSpPr>
        <p:spPr>
          <a:xfrm>
            <a:off x="3906650" y="1084997"/>
            <a:ext cx="1684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6.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착공</a:t>
            </a:r>
            <a:endParaRPr lang="ko-KR" alt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42988-3280-468E-BB52-961B4E66AE36}"/>
              </a:ext>
            </a:extLst>
          </p:cNvPr>
          <p:cNvSpPr txBox="1"/>
          <p:nvPr/>
        </p:nvSpPr>
        <p:spPr>
          <a:xfrm>
            <a:off x="3406078" y="117329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0E7939-5FE4-43A0-9F89-244ED577C23F}"/>
              </a:ext>
            </a:extLst>
          </p:cNvPr>
          <p:cNvSpPr txBox="1"/>
          <p:nvPr/>
        </p:nvSpPr>
        <p:spPr>
          <a:xfrm>
            <a:off x="3445578" y="394134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E551A8-1010-43D7-8366-878F13F1772A}"/>
              </a:ext>
            </a:extLst>
          </p:cNvPr>
          <p:cNvSpPr/>
          <p:nvPr/>
        </p:nvSpPr>
        <p:spPr>
          <a:xfrm>
            <a:off x="3295649" y="4297913"/>
            <a:ext cx="5847403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토지 </a:t>
            </a:r>
            <a:r>
              <a:rPr lang="en-US" altLang="ko-KR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100% </a:t>
            </a:r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확보</a:t>
            </a:r>
            <a:endParaRPr lang="en-US" altLang="ko-KR"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1" name="사각형 설명선 10"/>
          <p:cNvSpPr/>
          <p:nvPr/>
        </p:nvSpPr>
        <p:spPr>
          <a:xfrm>
            <a:off x="5525582" y="459127"/>
            <a:ext cx="1839623" cy="1082892"/>
          </a:xfrm>
          <a:prstGeom prst="wedgeRectCallout">
            <a:avLst>
              <a:gd name="adj1" fmla="val -65230"/>
              <a:gd name="adj2" fmla="val 509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개발 시 하이라이트는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텍스트에 맞춰서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길이 조절해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83C5DDAD-2781-4625-8858-8F690C5FF539}"/>
              </a:ext>
            </a:extLst>
          </p:cNvPr>
          <p:cNvSpPr/>
          <p:nvPr/>
        </p:nvSpPr>
        <p:spPr>
          <a:xfrm>
            <a:off x="7452012" y="327207"/>
            <a:ext cx="1285875" cy="767945"/>
          </a:xfrm>
          <a:prstGeom prst="wedgeRectCallout">
            <a:avLst>
              <a:gd name="adj1" fmla="val -64536"/>
              <a:gd name="adj2" fmla="val 203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351599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775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이제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입주자 모집 승인 다 받는 다음에 그 다음에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남는 거는 이제 일반 분양도 하게 되고 일반 분양하면 이제 아무래도 지역 주 주택조합에 조합원들 가입한 분들보다 분양가 좀 비싸겠죠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이제 뭐 이제 완공이 되면 준공되고 사용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승인받은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다음에 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912409978</a:t>
            </a:r>
          </a:p>
          <a:p>
            <a:r>
              <a:rPr lang="en-US" altLang="ko-KR" sz="1050" dirty="0"/>
              <a:t>1367564471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091E43-B3F1-4114-B61B-D3C8CA6CD23C}"/>
              </a:ext>
            </a:extLst>
          </p:cNvPr>
          <p:cNvSpPr txBox="1"/>
          <p:nvPr/>
        </p:nvSpPr>
        <p:spPr>
          <a:xfrm>
            <a:off x="284514" y="79440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8C8325-81FB-4199-BA4C-2840E8A454B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27626F-7174-4925-83B7-41290ADC3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E8A501-E0CE-499E-9EF0-29D48E538170}"/>
              </a:ext>
            </a:extLst>
          </p:cNvPr>
          <p:cNvSpPr/>
          <p:nvPr/>
        </p:nvSpPr>
        <p:spPr>
          <a:xfrm>
            <a:off x="544325" y="1427212"/>
            <a:ext cx="352285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D6C1F-E05A-42D9-B844-9EEE22B505C4}"/>
              </a:ext>
            </a:extLst>
          </p:cNvPr>
          <p:cNvSpPr txBox="1"/>
          <p:nvPr/>
        </p:nvSpPr>
        <p:spPr>
          <a:xfrm>
            <a:off x="544325" y="1084997"/>
            <a:ext cx="3618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7.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입주자 모집 승인</a:t>
            </a:r>
            <a:endParaRPr lang="ko-KR" altLang="en-US" sz="36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94DB712-0F6A-40F6-824D-F0A76A8FBED5}"/>
              </a:ext>
            </a:extLst>
          </p:cNvPr>
          <p:cNvSpPr/>
          <p:nvPr/>
        </p:nvSpPr>
        <p:spPr>
          <a:xfrm>
            <a:off x="292394" y="3944578"/>
            <a:ext cx="2221961" cy="5290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입주자 모집 승인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3FE9C1D-31EB-4C48-8B92-43E14560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21" y="2055971"/>
            <a:ext cx="1566686" cy="1719339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DE13317-270E-4E55-A278-8970E54991EB}"/>
              </a:ext>
            </a:extLst>
          </p:cNvPr>
          <p:cNvSpPr/>
          <p:nvPr/>
        </p:nvSpPr>
        <p:spPr>
          <a:xfrm>
            <a:off x="2925237" y="3944577"/>
            <a:ext cx="2221961" cy="5290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잔여분 일반 분양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9D9-DA9B-4806-9601-DD8782537687}"/>
              </a:ext>
            </a:extLst>
          </p:cNvPr>
          <p:cNvSpPr txBox="1"/>
          <p:nvPr/>
        </p:nvSpPr>
        <p:spPr>
          <a:xfrm>
            <a:off x="203610" y="302873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70CB56-7DFA-4382-B93C-2752111BE611}"/>
              </a:ext>
            </a:extLst>
          </p:cNvPr>
          <p:cNvSpPr txBox="1"/>
          <p:nvPr/>
        </p:nvSpPr>
        <p:spPr>
          <a:xfrm>
            <a:off x="5101952" y="278726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E2F182-E3CF-41F3-91F8-04C1A6988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443" y="2039974"/>
            <a:ext cx="1851548" cy="1858457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09C56B3-FC74-43D8-807F-9B62C2546DC6}"/>
              </a:ext>
            </a:extLst>
          </p:cNvPr>
          <p:cNvSpPr/>
          <p:nvPr/>
        </p:nvSpPr>
        <p:spPr>
          <a:xfrm>
            <a:off x="2570968" y="2637607"/>
            <a:ext cx="342900" cy="663190"/>
          </a:xfrm>
          <a:prstGeom prst="rightArrow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9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EDB1D6-53E0-4D62-94D9-DABA099F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37" y="2638873"/>
            <a:ext cx="2543175" cy="1761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이제 완전히 이제 청산을 해서 이제 받을 거 더 있으면 더 받고 그 다음에 남는 게 있으면 다시 환급해 주고 이런 절차를 가지게 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628995306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2571F0-9CD6-4CA8-843D-345BE09FBF86}"/>
              </a:ext>
            </a:extLst>
          </p:cNvPr>
          <p:cNvSpPr/>
          <p:nvPr/>
        </p:nvSpPr>
        <p:spPr>
          <a:xfrm>
            <a:off x="458600" y="4475212"/>
            <a:ext cx="386575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CA182D-D362-4694-A4F6-917A21C13BE4}"/>
              </a:ext>
            </a:extLst>
          </p:cNvPr>
          <p:cNvSpPr txBox="1"/>
          <p:nvPr/>
        </p:nvSpPr>
        <p:spPr>
          <a:xfrm>
            <a:off x="458599" y="4132997"/>
            <a:ext cx="3865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8.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청산 및 조합 해산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304316-E69F-43FB-8929-08DE7BEA7174}"/>
              </a:ext>
            </a:extLst>
          </p:cNvPr>
          <p:cNvSpPr txBox="1"/>
          <p:nvPr/>
        </p:nvSpPr>
        <p:spPr>
          <a:xfrm>
            <a:off x="458600" y="228600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382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E8C7E61-F0F4-4418-B4F8-9E228F9B9339}"/>
              </a:ext>
            </a:extLst>
          </p:cNvPr>
          <p:cNvSpPr/>
          <p:nvPr/>
        </p:nvSpPr>
        <p:spPr>
          <a:xfrm>
            <a:off x="6184707" y="1724025"/>
            <a:ext cx="435505" cy="246110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7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그게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 모집 신고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규약 작성도 하고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창립총회도 갖고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 설립 받고 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404069-F03D-4FF6-A42F-4815951FA8D0}"/>
              </a:ext>
            </a:extLst>
          </p:cNvPr>
          <p:cNvSpPr/>
          <p:nvPr/>
        </p:nvSpPr>
        <p:spPr>
          <a:xfrm>
            <a:off x="4203846" y="1070886"/>
            <a:ext cx="4397228" cy="65313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FFFF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 신고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A3EF119-F04B-47A2-BDFD-CBEF39A793A6}"/>
              </a:ext>
            </a:extLst>
          </p:cNvPr>
          <p:cNvSpPr/>
          <p:nvPr/>
        </p:nvSpPr>
        <p:spPr>
          <a:xfrm>
            <a:off x="4203846" y="2108966"/>
            <a:ext cx="4397228" cy="65313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 규약 작성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03BF9B7-9C79-4BAD-B785-0E2DCA39D6C5}"/>
              </a:ext>
            </a:extLst>
          </p:cNvPr>
          <p:cNvSpPr/>
          <p:nvPr/>
        </p:nvSpPr>
        <p:spPr>
          <a:xfrm>
            <a:off x="4203846" y="3147046"/>
            <a:ext cx="4397228" cy="65313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조합창립 총회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97728C-D758-4B86-A429-EA17B70559C3}"/>
              </a:ext>
            </a:extLst>
          </p:cNvPr>
          <p:cNvSpPr/>
          <p:nvPr/>
        </p:nvSpPr>
        <p:spPr>
          <a:xfrm>
            <a:off x="4203846" y="4185127"/>
            <a:ext cx="4397228" cy="653140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조합설립 인가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66BF5-689F-49FE-B2EE-7D39AD9CE37A}"/>
              </a:ext>
            </a:extLst>
          </p:cNvPr>
          <p:cNvSpPr txBox="1"/>
          <p:nvPr/>
        </p:nvSpPr>
        <p:spPr>
          <a:xfrm>
            <a:off x="3687858" y="2357620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2A92A-E59A-431A-A235-214937B66BF4}"/>
              </a:ext>
            </a:extLst>
          </p:cNvPr>
          <p:cNvSpPr txBox="1"/>
          <p:nvPr/>
        </p:nvSpPr>
        <p:spPr>
          <a:xfrm>
            <a:off x="3687858" y="1266796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6F1B14-D0A3-49F0-9275-8C7773918197}"/>
              </a:ext>
            </a:extLst>
          </p:cNvPr>
          <p:cNvSpPr txBox="1"/>
          <p:nvPr/>
        </p:nvSpPr>
        <p:spPr>
          <a:xfrm>
            <a:off x="3687858" y="3342159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457488-114F-4DDB-A36B-70AE140CF309}"/>
              </a:ext>
            </a:extLst>
          </p:cNvPr>
          <p:cNvSpPr txBox="1"/>
          <p:nvPr/>
        </p:nvSpPr>
        <p:spPr>
          <a:xfrm>
            <a:off x="3687858" y="4367789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66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2E8C7E61-F0F4-4418-B4F8-9E228F9B9339}"/>
              </a:ext>
            </a:extLst>
          </p:cNvPr>
          <p:cNvSpPr/>
          <p:nvPr/>
        </p:nvSpPr>
        <p:spPr>
          <a:xfrm>
            <a:off x="6184707" y="1724025"/>
            <a:ext cx="435505" cy="246110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6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사업계획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승인받고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철거하고 이런 식으로 하게 되는데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중간에 조합 설립하고 이렇게 할 때 여러 가지 구청에 신고도 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공동 사업 주체가 있다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뭐 조합하고 혹시 같이 조인을 해서 하는 사업 주체가 있으면 중간에 협약 체결도 하고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것들이 다 끝나면 정말 거의 다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끝나갔다라는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사업계획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승인받고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이렇게 되면 되죠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사업계획 승인할 때도 이 조합을 모집하는 경우도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그때는 사실은 이제 되게 비싸죠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거의 이제 모든 어떤 스톱의 리스크가 다 제거가 됐기 때문에 그런 측면들은 아마 있을 거다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404069-F03D-4FF6-A42F-4815951FA8D0}"/>
              </a:ext>
            </a:extLst>
          </p:cNvPr>
          <p:cNvSpPr/>
          <p:nvPr/>
        </p:nvSpPr>
        <p:spPr>
          <a:xfrm>
            <a:off x="4203846" y="1070886"/>
            <a:ext cx="4397228" cy="65313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조합설립 인가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03BF9B7-9C79-4BAD-B785-0E2DCA39D6C5}"/>
              </a:ext>
            </a:extLst>
          </p:cNvPr>
          <p:cNvSpPr/>
          <p:nvPr/>
        </p:nvSpPr>
        <p:spPr>
          <a:xfrm>
            <a:off x="4203846" y="3147046"/>
            <a:ext cx="4397228" cy="65313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FFFF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사업계획 승인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97728C-D758-4B86-A429-EA17B70559C3}"/>
              </a:ext>
            </a:extLst>
          </p:cNvPr>
          <p:cNvSpPr/>
          <p:nvPr/>
        </p:nvSpPr>
        <p:spPr>
          <a:xfrm>
            <a:off x="4203846" y="4185127"/>
            <a:ext cx="4397228" cy="653140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철거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B213-1CF1-4145-B13B-C06D83AC0604}"/>
              </a:ext>
            </a:extLst>
          </p:cNvPr>
          <p:cNvSpPr txBox="1"/>
          <p:nvPr/>
        </p:nvSpPr>
        <p:spPr>
          <a:xfrm>
            <a:off x="4492553" y="1790700"/>
            <a:ext cx="3819812" cy="971403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</p:spPr>
        <p:txBody>
          <a:bodyPr wrap="square" rtlCol="0" anchor="ctr">
            <a:noAutofit/>
          </a:bodyPr>
          <a:lstStyle/>
          <a:p>
            <a:pPr marL="285750" indent="-285750" latinLnBrk="0"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구청 신고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marL="285750" indent="-285750" latinLnBrk="0"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공동사업주체 간 협약 체결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87E203-3AE3-427A-BB7C-42CE95370103}"/>
              </a:ext>
            </a:extLst>
          </p:cNvPr>
          <p:cNvSpPr txBox="1"/>
          <p:nvPr/>
        </p:nvSpPr>
        <p:spPr>
          <a:xfrm>
            <a:off x="3743495" y="4510270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99690-B5C9-4581-82B8-32BE2B20B67B}"/>
              </a:ext>
            </a:extLst>
          </p:cNvPr>
          <p:cNvSpPr txBox="1"/>
          <p:nvPr/>
        </p:nvSpPr>
        <p:spPr>
          <a:xfrm>
            <a:off x="3743495" y="3419446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437ED-70DA-4309-A37E-BBBAF24F6D73}"/>
              </a:ext>
            </a:extLst>
          </p:cNvPr>
          <p:cNvSpPr txBox="1"/>
          <p:nvPr/>
        </p:nvSpPr>
        <p:spPr>
          <a:xfrm>
            <a:off x="4203845" y="1978162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315121-DA1E-4FD8-97EF-9929BA7F3BC7}"/>
              </a:ext>
            </a:extLst>
          </p:cNvPr>
          <p:cNvSpPr txBox="1"/>
          <p:nvPr/>
        </p:nvSpPr>
        <p:spPr>
          <a:xfrm>
            <a:off x="4200598" y="2312676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871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55BB0C1-A51B-4F76-9A2C-C1C05601CBD5}"/>
              </a:ext>
            </a:extLst>
          </p:cNvPr>
          <p:cNvSpPr/>
          <p:nvPr/>
        </p:nvSpPr>
        <p:spPr>
          <a:xfrm>
            <a:off x="6184707" y="1724025"/>
            <a:ext cx="435505" cy="246110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그게 끝나면 아까 말씀드린 대로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착공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입주자 승인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일반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분양자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선정하고 분양 신청하는 거 받고 분양 어떤 이벤트를 하고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입주를 하고 착공이 돼서 이제 준공이 되면 그러고 나서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모든 것들이 다 끝나는 청산 해산 절차까지 가지는 게 바로 사업 절차입니다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4404069-F03D-4FF6-A42F-4815951FA8D0}"/>
              </a:ext>
            </a:extLst>
          </p:cNvPr>
          <p:cNvSpPr/>
          <p:nvPr/>
        </p:nvSpPr>
        <p:spPr>
          <a:xfrm>
            <a:off x="4203846" y="1070886"/>
            <a:ext cx="4397228" cy="65313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철거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03BF9B7-9C79-4BAD-B785-0E2DCA39D6C5}"/>
              </a:ext>
            </a:extLst>
          </p:cNvPr>
          <p:cNvSpPr/>
          <p:nvPr/>
        </p:nvSpPr>
        <p:spPr>
          <a:xfrm>
            <a:off x="4203846" y="3147046"/>
            <a:ext cx="4397228" cy="65313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입주자 모집 승인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97728C-D758-4B86-A429-EA17B70559C3}"/>
              </a:ext>
            </a:extLst>
          </p:cNvPr>
          <p:cNvSpPr/>
          <p:nvPr/>
        </p:nvSpPr>
        <p:spPr>
          <a:xfrm>
            <a:off x="4203846" y="4185127"/>
            <a:ext cx="4397228" cy="653140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청산 및 조합 해산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55A74-A27F-461E-92E0-F1DBF53ADA52}"/>
              </a:ext>
            </a:extLst>
          </p:cNvPr>
          <p:cNvSpPr txBox="1"/>
          <p:nvPr/>
        </p:nvSpPr>
        <p:spPr>
          <a:xfrm>
            <a:off x="3687858" y="3481570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EF6DC-868E-415C-A718-8816B2E8E6DA}"/>
              </a:ext>
            </a:extLst>
          </p:cNvPr>
          <p:cNvSpPr txBox="1"/>
          <p:nvPr/>
        </p:nvSpPr>
        <p:spPr>
          <a:xfrm>
            <a:off x="3687858" y="2390746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C326F-13A4-4C89-8FBD-CAD8F1E8D9B2}"/>
              </a:ext>
            </a:extLst>
          </p:cNvPr>
          <p:cNvSpPr txBox="1"/>
          <p:nvPr/>
        </p:nvSpPr>
        <p:spPr>
          <a:xfrm>
            <a:off x="3687858" y="4466109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240DDA3-50F1-4526-858B-1717071626FC}"/>
              </a:ext>
            </a:extLst>
          </p:cNvPr>
          <p:cNvSpPr/>
          <p:nvPr/>
        </p:nvSpPr>
        <p:spPr>
          <a:xfrm>
            <a:off x="4203846" y="2108966"/>
            <a:ext cx="4397228" cy="65313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FFFF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착공</a:t>
            </a:r>
          </a:p>
        </p:txBody>
      </p:sp>
    </p:spTree>
    <p:extLst>
      <p:ext uri="{BB962C8B-B14F-4D97-AF65-F5344CB8AC3E}">
        <p14:creationId xmlns:p14="http://schemas.microsoft.com/office/powerpoint/2010/main" val="2647786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이런 사업 절차를 다 이해하시면 우리 뒤에 있는 다른 절차들 또는 다른 어떤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 주택조합에 대한 진실에 조금 더 가까이 다가갈 수 있는 그러한 풍부한 그런 콘텐츠 또는 그런 지식이 될 수가 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2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편은 지금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여기까지만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하도록 하겠습니다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고맙습니다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680435-F5BD-424B-9DFC-61CA22989ED9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CBD4BD-B93A-4528-9A85-D4F88C8A8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9EAF1C-18D8-4266-A80C-4FE60616F2C3}"/>
              </a:ext>
            </a:extLst>
          </p:cNvPr>
          <p:cNvSpPr/>
          <p:nvPr/>
        </p:nvSpPr>
        <p:spPr>
          <a:xfrm>
            <a:off x="123824" y="4130746"/>
            <a:ext cx="8933363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92304-2A6E-42B8-9506-56E2F721F2A0}"/>
              </a:ext>
            </a:extLst>
          </p:cNvPr>
          <p:cNvSpPr txBox="1"/>
          <p:nvPr/>
        </p:nvSpPr>
        <p:spPr>
          <a:xfrm>
            <a:off x="1044636" y="4348373"/>
            <a:ext cx="788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진실에 더 가까이 다가가기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40F046-38D5-47A6-878D-AF50516D8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63" y="4046214"/>
            <a:ext cx="1054271" cy="94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FAD1F9-178C-4185-B769-5F2EDF7EE52D}"/>
              </a:ext>
            </a:extLst>
          </p:cNvPr>
          <p:cNvSpPr txBox="1"/>
          <p:nvPr/>
        </p:nvSpPr>
        <p:spPr>
          <a:xfrm>
            <a:off x="679498" y="3782314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971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39AE9-0EDC-EB38-2020-CF69657F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573A-5673-EA90-0E48-6B17F3919825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3622-47E7-7BBD-C360-1A122D0EF4B6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줄 요약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3AF31-5DB0-82F9-5B53-A9544C428453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332E03B2-38B8-1408-B2FE-1C39E3EC134F}"/>
              </a:ext>
            </a:extLst>
          </p:cNvPr>
          <p:cNvSpPr/>
          <p:nvPr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4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23FFDB-F33A-CFFC-EE24-6E1500A32676}"/>
              </a:ext>
            </a:extLst>
          </p:cNvPr>
          <p:cNvSpPr/>
          <p:nvPr/>
        </p:nvSpPr>
        <p:spPr>
          <a:xfrm>
            <a:off x="759897" y="2023245"/>
            <a:ext cx="5600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오늘의 결론</a:t>
            </a:r>
            <a:r>
              <a:rPr lang="en-US" altLang="ko-KR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620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" y="0"/>
            <a:ext cx="9138624" cy="5143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1BCEDCD-9189-96DB-8DB6-B4C1F2CFB4C7}"/>
              </a:ext>
            </a:extLst>
          </p:cNvPr>
          <p:cNvSpPr/>
          <p:nvPr/>
        </p:nvSpPr>
        <p:spPr>
          <a:xfrm flipV="1">
            <a:off x="2870405" y="1642804"/>
            <a:ext cx="3587583" cy="768812"/>
          </a:xfrm>
          <a:prstGeom prst="triangle">
            <a:avLst/>
          </a:prstGeom>
          <a:solidFill>
            <a:srgbClr val="EB91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7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 사업은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조합원들이 주체가 되어 주택 건설을 추진하는 방식입니다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C6A41-4D00-FF81-D400-D6F3B58CBFC7}"/>
              </a:ext>
            </a:extLst>
          </p:cNvPr>
          <p:cNvSpPr txBox="1"/>
          <p:nvPr/>
        </p:nvSpPr>
        <p:spPr>
          <a:xfrm>
            <a:off x="2789288" y="1559273"/>
            <a:ext cx="3668700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93E8B-AEDC-C0F6-DFEE-0AE735AE20C7}"/>
              </a:ext>
            </a:extLst>
          </p:cNvPr>
          <p:cNvSpPr txBox="1"/>
          <p:nvPr/>
        </p:nvSpPr>
        <p:spPr>
          <a:xfrm>
            <a:off x="2839198" y="2590149"/>
            <a:ext cx="35875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조합원들이 주체가 되어 주택 건설 추진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1751350254</a:t>
            </a:r>
          </a:p>
          <a:p>
            <a:r>
              <a:rPr lang="en-US" altLang="ko-KR" sz="1050" dirty="0"/>
              <a:t>2194416069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2442718" y="1572159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76D4D-8DD6-581A-922C-B88C324B302C}"/>
              </a:ext>
            </a:extLst>
          </p:cNvPr>
          <p:cNvSpPr txBox="1"/>
          <p:nvPr/>
        </p:nvSpPr>
        <p:spPr>
          <a:xfrm>
            <a:off x="2559302" y="2814127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63" y1="10233" x2="16869" y2="18140"/>
                        <a14:foregroundMark x1="8359" y1="18837" x2="17173" y2="19767"/>
                        <a14:foregroundMark x1="8055" y1="23488" x2="9878" y2="18837"/>
                        <a14:foregroundMark x1="13982" y1="19535" x2="14134" y2="20698"/>
                        <a14:foregroundMark x1="34043" y1="20000" x2="53799" y2="35581"/>
                        <a14:foregroundMark x1="49392" y1="12093" x2="51216" y2="31628"/>
                        <a14:foregroundMark x1="61246" y1="32558" x2="60790" y2="62558"/>
                        <a14:foregroundMark x1="48328" y1="50930" x2="49544" y2="81395"/>
                        <a14:foregroundMark x1="88754" y1="59070" x2="98176" y2="66977"/>
                        <a14:foregroundMark x1="89666" y1="58372" x2="94225" y2="59070"/>
                        <a14:foregroundMark x1="88906" y1="63953" x2="92705" y2="68837"/>
                        <a14:foregroundMark x1="91489" y1="56744" x2="93161" y2="56744"/>
                        <a14:foregroundMark x1="2584" y1="71628" x2="17173" y2="697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9694" y="3067202"/>
            <a:ext cx="2847539" cy="186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85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3DE459A-1698-4D23-B974-76365B422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" y="0"/>
            <a:ext cx="9133635" cy="51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70605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a12292489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F97BFD-20EE-4E01-B49B-D0D6F8D29E98}"/>
              </a:ext>
            </a:extLst>
          </p:cNvPr>
          <p:cNvSpPr/>
          <p:nvPr/>
        </p:nvSpPr>
        <p:spPr>
          <a:xfrm>
            <a:off x="221660" y="1882991"/>
            <a:ext cx="267059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조합원 모집 신고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9FCA93-AF75-4A86-AA0D-E01BE1618337}"/>
              </a:ext>
            </a:extLst>
          </p:cNvPr>
          <p:cNvSpPr/>
          <p:nvPr/>
        </p:nvSpPr>
        <p:spPr>
          <a:xfrm>
            <a:off x="3276041" y="1882991"/>
            <a:ext cx="267059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지역주택조합 규약 작성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6FBD45D-82D5-495B-B7BB-068FEB99A8FF}"/>
              </a:ext>
            </a:extLst>
          </p:cNvPr>
          <p:cNvSpPr/>
          <p:nvPr/>
        </p:nvSpPr>
        <p:spPr>
          <a:xfrm>
            <a:off x="6330423" y="1882991"/>
            <a:ext cx="267059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조합창립 총회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C6EED0D-0602-45BC-937B-E83F93C66092}"/>
              </a:ext>
            </a:extLst>
          </p:cNvPr>
          <p:cNvSpPr/>
          <p:nvPr/>
        </p:nvSpPr>
        <p:spPr>
          <a:xfrm>
            <a:off x="221660" y="2886810"/>
            <a:ext cx="267059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철거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4653C2-B1CD-4AFE-9D50-F598BEF006E0}"/>
              </a:ext>
            </a:extLst>
          </p:cNvPr>
          <p:cNvSpPr/>
          <p:nvPr/>
        </p:nvSpPr>
        <p:spPr>
          <a:xfrm>
            <a:off x="3276041" y="2886810"/>
            <a:ext cx="267059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사업계획 승인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A1970E-7E4B-4347-8C81-068995274D22}"/>
              </a:ext>
            </a:extLst>
          </p:cNvPr>
          <p:cNvSpPr/>
          <p:nvPr/>
        </p:nvSpPr>
        <p:spPr>
          <a:xfrm>
            <a:off x="6330423" y="2886810"/>
            <a:ext cx="267059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조합설립 인가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88AAF06-89FF-490D-968E-D1D55991E2AC}"/>
              </a:ext>
            </a:extLst>
          </p:cNvPr>
          <p:cNvSpPr/>
          <p:nvPr/>
        </p:nvSpPr>
        <p:spPr>
          <a:xfrm>
            <a:off x="221660" y="3890629"/>
            <a:ext cx="267059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착공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63A48C-BC4D-4CD7-B22C-352088578355}"/>
              </a:ext>
            </a:extLst>
          </p:cNvPr>
          <p:cNvSpPr/>
          <p:nvPr/>
        </p:nvSpPr>
        <p:spPr>
          <a:xfrm>
            <a:off x="3276041" y="3890629"/>
            <a:ext cx="267059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입주자 모집 승인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57ABB46-07B9-4A5B-A34A-68E554DA8226}"/>
              </a:ext>
            </a:extLst>
          </p:cNvPr>
          <p:cNvSpPr/>
          <p:nvPr/>
        </p:nvSpPr>
        <p:spPr>
          <a:xfrm>
            <a:off x="6330423" y="3890629"/>
            <a:ext cx="267059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청산 및 조합 해산</a:t>
            </a: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BF14F84F-ECDE-4F92-80F8-CAE51FCFE249}"/>
              </a:ext>
            </a:extLst>
          </p:cNvPr>
          <p:cNvSpPr/>
          <p:nvPr/>
        </p:nvSpPr>
        <p:spPr>
          <a:xfrm rot="16200000">
            <a:off x="2935421" y="1960132"/>
            <a:ext cx="297456" cy="37079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449FB7B-B082-4985-B67F-D9ED58CDC77F}"/>
              </a:ext>
            </a:extLst>
          </p:cNvPr>
          <p:cNvSpPr/>
          <p:nvPr/>
        </p:nvSpPr>
        <p:spPr>
          <a:xfrm rot="16200000">
            <a:off x="5989802" y="1960131"/>
            <a:ext cx="297456" cy="37079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68536ACE-123A-4D97-9002-08BD80496A35}"/>
              </a:ext>
            </a:extLst>
          </p:cNvPr>
          <p:cNvSpPr/>
          <p:nvPr/>
        </p:nvSpPr>
        <p:spPr>
          <a:xfrm rot="5400000">
            <a:off x="2935421" y="2963951"/>
            <a:ext cx="297456" cy="37079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4E077DCE-E4C5-4532-BEE3-4413EF53FBB7}"/>
              </a:ext>
            </a:extLst>
          </p:cNvPr>
          <p:cNvSpPr/>
          <p:nvPr/>
        </p:nvSpPr>
        <p:spPr>
          <a:xfrm rot="5400000">
            <a:off x="5989802" y="2963951"/>
            <a:ext cx="297456" cy="37079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998D6FDB-83F3-4BF5-A2DF-8B69D93D750D}"/>
              </a:ext>
            </a:extLst>
          </p:cNvPr>
          <p:cNvSpPr/>
          <p:nvPr/>
        </p:nvSpPr>
        <p:spPr>
          <a:xfrm rot="16200000">
            <a:off x="2935421" y="3967769"/>
            <a:ext cx="297456" cy="37079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5726D90F-5D49-4B52-84F9-38A34D58C9BE}"/>
              </a:ext>
            </a:extLst>
          </p:cNvPr>
          <p:cNvSpPr/>
          <p:nvPr/>
        </p:nvSpPr>
        <p:spPr>
          <a:xfrm rot="16200000">
            <a:off x="5989802" y="3967770"/>
            <a:ext cx="297456" cy="37079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7D448DEE-E447-4D7A-B14E-03AA62F6C85B}"/>
              </a:ext>
            </a:extLst>
          </p:cNvPr>
          <p:cNvSpPr/>
          <p:nvPr/>
        </p:nvSpPr>
        <p:spPr>
          <a:xfrm>
            <a:off x="7516993" y="2462040"/>
            <a:ext cx="297456" cy="37079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5B3F25C4-7A21-4C59-881A-FBBA62FA1B55}"/>
              </a:ext>
            </a:extLst>
          </p:cNvPr>
          <p:cNvSpPr/>
          <p:nvPr/>
        </p:nvSpPr>
        <p:spPr>
          <a:xfrm>
            <a:off x="1408230" y="3465859"/>
            <a:ext cx="297456" cy="370792"/>
          </a:xfrm>
          <a:prstGeom prst="downArrow">
            <a:avLst/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A1252A-C16D-441D-BB1A-A491E8C3953A}"/>
              </a:ext>
            </a:extLst>
          </p:cNvPr>
          <p:cNvSpPr txBox="1"/>
          <p:nvPr/>
        </p:nvSpPr>
        <p:spPr>
          <a:xfrm>
            <a:off x="-132" y="573025"/>
            <a:ext cx="9133635" cy="95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5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지역주택조합의 사업 절차</a:t>
            </a:r>
            <a:endParaRPr lang="ko-KR" altLang="en-US" sz="5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36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0"/>
            <a:ext cx="9119182" cy="5129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 확보부터 입주까지 복잡하고 다양한 단계를 거치게 되는데요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각 절차를 이해하는 것은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성공적인 조합 사업의 첫걸음입니다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1368219030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9CCA7-0E07-ED74-1729-9E1DF06C9C67}"/>
              </a:ext>
            </a:extLst>
          </p:cNvPr>
          <p:cNvSpPr txBox="1"/>
          <p:nvPr/>
        </p:nvSpPr>
        <p:spPr>
          <a:xfrm>
            <a:off x="1665146" y="3759699"/>
            <a:ext cx="7097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성공적인 조합 사업의 첫걸음</a:t>
            </a:r>
            <a:endParaRPr lang="ko-KR" altLang="en-US" sz="3600" dirty="0">
              <a:highlight>
                <a:srgbClr val="EB912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019C39-B719-5FC3-1A8B-87F032317E58}"/>
              </a:ext>
            </a:extLst>
          </p:cNvPr>
          <p:cNvSpPr txBox="1"/>
          <p:nvPr/>
        </p:nvSpPr>
        <p:spPr>
          <a:xfrm>
            <a:off x="4478592" y="2805592"/>
            <a:ext cx="42844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EB912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토지 확보</a:t>
            </a: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부터 </a:t>
            </a: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EB912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입주</a:t>
            </a: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까지</a:t>
            </a:r>
            <a:endParaRPr lang="en-US" altLang="ko-KR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r"/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복잡하고 다양한 단계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F1513-135D-6300-94D4-FD3C62836B56}"/>
              </a:ext>
            </a:extLst>
          </p:cNvPr>
          <p:cNvSpPr txBox="1"/>
          <p:nvPr/>
        </p:nvSpPr>
        <p:spPr>
          <a:xfrm>
            <a:off x="4971443" y="2921008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F1513-135D-6300-94D4-FD3C62836B56}"/>
              </a:ext>
            </a:extLst>
          </p:cNvPr>
          <p:cNvSpPr txBox="1"/>
          <p:nvPr/>
        </p:nvSpPr>
        <p:spPr>
          <a:xfrm>
            <a:off x="2656868" y="376168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71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CAF50-3DA2-1CAE-DB9C-EB83A3C8E9BE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B93C4-8A03-D96F-759E-1018CF893E7C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본학습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소주제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AE299-F5CC-4B72-E8B9-496B1B9A7BBB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4380" y="2127334"/>
            <a:ext cx="50596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45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지역주택조합의 사업 절차</a:t>
            </a:r>
          </a:p>
        </p:txBody>
      </p:sp>
    </p:spTree>
    <p:extLst>
      <p:ext uri="{BB962C8B-B14F-4D97-AF65-F5344CB8AC3E}">
        <p14:creationId xmlns:p14="http://schemas.microsoft.com/office/powerpoint/2010/main" val="367356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지역주택조합의 진실 제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 절차 한번 알아볼까요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지역주택조합에 대한 절차들 같은 걸 보시면 나름대로의 이제 아마 지역주택조합을 이해하는 데 꽤 큰 도움이 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절차 그러면 보통 대부분 이제 딱딱하기도 하고 약간 복잡하기도 하고 그거 뭐 몰라도 되는 거 아니야 뭐 이런 식으로 생각하실 수도 있잖아요</a:t>
            </a:r>
            <a:r>
              <a:rPr lang="en-US" altLang="ko-KR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그런데도 절차를 아시면 지역주택조합의 전반적인 어떤 사업에 대한 아이템을 이해하는데 굉장히 도움이 되실 것 같아요</a:t>
            </a:r>
            <a:r>
              <a:rPr lang="en-US" altLang="ko-KR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u="sng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BB6387-E80A-716F-C677-4C42C6839474}"/>
              </a:ext>
            </a:extLst>
          </p:cNvPr>
          <p:cNvGrpSpPr/>
          <p:nvPr/>
        </p:nvGrpSpPr>
        <p:grpSpPr>
          <a:xfrm>
            <a:off x="4700292" y="4308428"/>
            <a:ext cx="2045812" cy="573541"/>
            <a:chOff x="-1838330" y="2851959"/>
            <a:chExt cx="2045812" cy="57354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71BF88-0CAC-72E4-E6E8-2239A43FC697}"/>
                </a:ext>
              </a:extLst>
            </p:cNvPr>
            <p:cNvGrpSpPr/>
            <p:nvPr/>
          </p:nvGrpSpPr>
          <p:grpSpPr>
            <a:xfrm>
              <a:off x="-1476338" y="2851959"/>
              <a:ext cx="1321829" cy="573541"/>
              <a:chOff x="-1476338" y="2851959"/>
              <a:chExt cx="1321829" cy="573541"/>
            </a:xfrm>
          </p:grpSpPr>
          <p:sp>
            <p:nvSpPr>
              <p:cNvPr id="26" name="자유형 27">
                <a:extLst>
                  <a:ext uri="{FF2B5EF4-FFF2-40B4-BE49-F238E27FC236}">
                    <a16:creationId xmlns:a16="http://schemas.microsoft.com/office/drawing/2014/main" id="{050C2C09-F2EB-C26C-6290-419BD77E3037}"/>
                  </a:ext>
                </a:extLst>
              </p:cNvPr>
              <p:cNvSpPr/>
              <p:nvPr/>
            </p:nvSpPr>
            <p:spPr>
              <a:xfrm flipH="1">
                <a:off x="-1476338" y="2858983"/>
                <a:ext cx="1321829" cy="56651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1B3B8B-A2D0-B9DA-2B25-7F1EC2119CB6}"/>
                  </a:ext>
                </a:extLst>
              </p:cNvPr>
              <p:cNvSpPr txBox="1"/>
              <p:nvPr/>
            </p:nvSpPr>
            <p:spPr>
              <a:xfrm>
                <a:off x="-1190487" y="2851959"/>
                <a:ext cx="750127" cy="33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latinLnBrk="0">
                  <a:lnSpc>
                    <a:spcPct val="120000"/>
                  </a:lnSpc>
                  <a:defRPr/>
                </a:pPr>
                <a:r>
                  <a:rPr lang="ko-KR" altLang="en-US" sz="1500" spc="-113" dirty="0" err="1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최황수</a:t>
                </a:r>
                <a:endParaRPr lang="ko-KR" altLang="en-US" sz="1500" spc="-113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8" name="모서리가 둥근 직사각형 13">
                <a:extLst>
                  <a:ext uri="{FF2B5EF4-FFF2-40B4-BE49-F238E27FC236}">
                    <a16:creationId xmlns:a16="http://schemas.microsoft.com/office/drawing/2014/main" id="{7AC7EEE7-2D74-E807-D36C-3E657CF5FECC}"/>
                  </a:ext>
                </a:extLst>
              </p:cNvPr>
              <p:cNvSpPr/>
              <p:nvPr/>
            </p:nvSpPr>
            <p:spPr>
              <a:xfrm>
                <a:off x="-1434226" y="3160643"/>
                <a:ext cx="1260733" cy="246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270583-7CFF-D58C-86E7-46654B2A7274}"/>
                </a:ext>
              </a:extLst>
            </p:cNvPr>
            <p:cNvSpPr txBox="1"/>
            <p:nvPr/>
          </p:nvSpPr>
          <p:spPr>
            <a:xfrm>
              <a:off x="-1838330" y="3162634"/>
              <a:ext cx="20458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spcAft>
                  <a:spcPts val="600"/>
                </a:spcAft>
                <a:buClr>
                  <a:srgbClr val="271D73"/>
                </a:buClr>
                <a:buSzPct val="110000"/>
              </a:pPr>
              <a:r>
                <a:rPr lang="ko-KR" altLang="en-US" sz="1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SemiBold" panose="02000703000000020004" pitchFamily="50" charset="-127"/>
                </a:rPr>
                <a:t>한국금융연수원 강사</a:t>
              </a:r>
              <a:endParaRPr lang="ko-KR" altLang="en-US" sz="1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F64DD5-A324-59D7-1350-9ECA76FEC17B}"/>
              </a:ext>
            </a:extLst>
          </p:cNvPr>
          <p:cNvSpPr txBox="1"/>
          <p:nvPr/>
        </p:nvSpPr>
        <p:spPr>
          <a:xfrm>
            <a:off x="4700292" y="4478882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#0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980A0-295A-8B49-1EA2-DBCCE83201BB}"/>
              </a:ext>
            </a:extLst>
          </p:cNvPr>
          <p:cNvSpPr txBox="1"/>
          <p:nvPr/>
        </p:nvSpPr>
        <p:spPr>
          <a:xfrm>
            <a:off x="619800" y="1302650"/>
            <a:ext cx="5876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</a:t>
            </a:r>
            <a:endParaRPr lang="ko-KR" altLang="en-US" sz="6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A79C23-76D0-64C4-2508-58D5FEFBA2A1}"/>
              </a:ext>
            </a:extLst>
          </p:cNvPr>
          <p:cNvSpPr txBox="1"/>
          <p:nvPr/>
        </p:nvSpPr>
        <p:spPr>
          <a:xfrm>
            <a:off x="560660" y="2261817"/>
            <a:ext cx="5262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진실</a:t>
            </a:r>
            <a:endParaRPr lang="ko-KR" altLang="en-US" sz="6600" dirty="0">
              <a:solidFill>
                <a:srgbClr val="3057B9"/>
              </a:solidFill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4766C038-E03C-F74C-AED5-4C321695C830}"/>
              </a:ext>
            </a:extLst>
          </p:cNvPr>
          <p:cNvSpPr/>
          <p:nvPr/>
        </p:nvSpPr>
        <p:spPr>
          <a:xfrm>
            <a:off x="674805" y="3373804"/>
            <a:ext cx="4900305" cy="544853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사업 절차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28235" y="344956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2" name="사각형 설명선 1"/>
          <p:cNvSpPr/>
          <p:nvPr/>
        </p:nvSpPr>
        <p:spPr>
          <a:xfrm>
            <a:off x="6936582" y="3657600"/>
            <a:ext cx="1550194" cy="1082892"/>
          </a:xfrm>
          <a:prstGeom prst="wedgeRectCallout">
            <a:avLst>
              <a:gd name="adj1" fmla="val -166152"/>
              <a:gd name="adj2" fmla="val 10898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 진행에 무리가 없다면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친 부분 삭제하는 것은 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7246620" y="2792300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원안유지</a:t>
            </a:r>
          </a:p>
        </p:txBody>
      </p:sp>
    </p:spTree>
    <p:extLst>
      <p:ext uri="{BB962C8B-B14F-4D97-AF65-F5344CB8AC3E}">
        <p14:creationId xmlns:p14="http://schemas.microsoft.com/office/powerpoint/2010/main" val="299755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6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첫 번째는 뭐냐 하면 이런 겁니다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제일 먼저 시작할 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조합원을 모집을 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보통 조합원 모집 신고를 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모집 신고할 때 주로 하는 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모델하우스 만들죠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모델하우스 가서 이제 또 이제 견본 주택 만들어 놓잖아요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모델하우스 방문해 가지고 견본 주택 만들어 놓고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청약 통장 없어도 되고 지역주택조합은 이제 청약 통장 없어도 되거든요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내가 조합원이 되는 거니까 굳이 청약 통장이 없어도 되고 내 집 마련 저렴하게 할 수 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입지가 아주 되게 좋은 자리다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그러면서 모델하우스 방문했더니 모델하우스에 있는 그런 견본 주택 같은 것도 되게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럭셔리하고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잘될 것 같다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1475194373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52ABAA-ACAA-4959-90E4-5D976C656C3C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EB4902A-04C5-4F63-AB46-0193C5E44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475571-573E-4749-B606-5233F7324131}"/>
              </a:ext>
            </a:extLst>
          </p:cNvPr>
          <p:cNvSpPr/>
          <p:nvPr/>
        </p:nvSpPr>
        <p:spPr>
          <a:xfrm>
            <a:off x="3906650" y="1427212"/>
            <a:ext cx="3608702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09A60C-C83F-457A-93D1-EB42C1894C86}"/>
              </a:ext>
            </a:extLst>
          </p:cNvPr>
          <p:cNvSpPr txBox="1"/>
          <p:nvPr/>
        </p:nvSpPr>
        <p:spPr>
          <a:xfrm>
            <a:off x="3906650" y="1084997"/>
            <a:ext cx="36087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 신고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904396-9BF9-4186-97A7-1D140018A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31328"/>
            <a:ext cx="4265800" cy="3138568"/>
          </a:xfrm>
          <a:prstGeom prst="rect">
            <a:avLst/>
          </a:prstGeom>
        </p:spPr>
      </p:pic>
      <p:sp>
        <p:nvSpPr>
          <p:cNvPr id="30" name="설명선: 굽은 선 29">
            <a:extLst>
              <a:ext uri="{FF2B5EF4-FFF2-40B4-BE49-F238E27FC236}">
                <a16:creationId xmlns:a16="http://schemas.microsoft.com/office/drawing/2014/main" id="{FF1A1332-5B4B-46D2-9D8A-C99E7DF8CC3F}"/>
              </a:ext>
            </a:extLst>
          </p:cNvPr>
          <p:cNvSpPr/>
          <p:nvPr/>
        </p:nvSpPr>
        <p:spPr>
          <a:xfrm>
            <a:off x="4678017" y="2334204"/>
            <a:ext cx="1229207" cy="400903"/>
          </a:xfrm>
          <a:prstGeom prst="borderCallout2">
            <a:avLst>
              <a:gd name="adj1" fmla="val 63892"/>
              <a:gd name="adj2" fmla="val 100371"/>
              <a:gd name="adj3" fmla="val 61515"/>
              <a:gd name="adj4" fmla="val 132511"/>
              <a:gd name="adj5" fmla="val 91118"/>
              <a:gd name="adj6" fmla="val 152237"/>
            </a:avLst>
          </a:prstGeom>
          <a:solidFill>
            <a:srgbClr val="3057B9"/>
          </a:solidFill>
          <a:ln>
            <a:solidFill>
              <a:srgbClr val="3057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</a:pPr>
            <a:r>
              <a:rPr lang="ko-KR" altLang="en-US" sz="1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모델하우스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1B9D9-54D8-4C0F-B6AA-3E870FAE7975}"/>
              </a:ext>
            </a:extLst>
          </p:cNvPr>
          <p:cNvSpPr/>
          <p:nvPr/>
        </p:nvSpPr>
        <p:spPr>
          <a:xfrm>
            <a:off x="3295649" y="4297913"/>
            <a:ext cx="5847403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청약통장 없이 가입 가능</a:t>
            </a:r>
            <a:endParaRPr lang="en-US" altLang="ko-KR"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A08D3C-418A-477F-9EB7-0473780E9151}"/>
              </a:ext>
            </a:extLst>
          </p:cNvPr>
          <p:cNvSpPr txBox="1"/>
          <p:nvPr/>
        </p:nvSpPr>
        <p:spPr>
          <a:xfrm>
            <a:off x="4234594" y="263374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2DD1E4-5357-40D0-940E-2590D173D991}"/>
              </a:ext>
            </a:extLst>
          </p:cNvPr>
          <p:cNvSpPr txBox="1"/>
          <p:nvPr/>
        </p:nvSpPr>
        <p:spPr>
          <a:xfrm>
            <a:off x="3393700" y="127298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A766CB-E870-4847-AAF6-4410A2C8A574}"/>
              </a:ext>
            </a:extLst>
          </p:cNvPr>
          <p:cNvSpPr txBox="1"/>
          <p:nvPr/>
        </p:nvSpPr>
        <p:spPr>
          <a:xfrm>
            <a:off x="3585653" y="388469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7711570" y="344320"/>
            <a:ext cx="1839623" cy="1082892"/>
          </a:xfrm>
          <a:prstGeom prst="wedgeRectCallout">
            <a:avLst>
              <a:gd name="adj1" fmla="val -65230"/>
              <a:gd name="adj2" fmla="val 509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개발 시 하이라이트는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텍스트에 맞춰서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길이 조절해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8140322" y="1282281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3993257F-CB8E-4A63-8683-0F64331E9391}"/>
              </a:ext>
            </a:extLst>
          </p:cNvPr>
          <p:cNvSpPr/>
          <p:nvPr/>
        </p:nvSpPr>
        <p:spPr>
          <a:xfrm>
            <a:off x="9337007" y="1254511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182392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이게 이제 모델하우스에 대해서 조금 이제 할 말씀이 있는데 그게 일반적인 신도시 같은 그런 택지개발지구의 모델하우스를 방문하시든 재개발 재건축 구역에 어떤 뭐 자녀 조합원 분양분을 제외한 자녀분을 하든 지역 주택조합의 자녀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분양분이든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아니면 지역주택조합에 가입을 하기 위해서 모델하우스를 방문하든 거기에 있는 모델하우스에 되게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럭셔리하고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잘 돼 있는 그런 인테리어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그게 내가 그 아파트가 새 아파트가 되면 우리 집이 그렇게 될 것 같잖아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endParaRPr lang="en-US" altLang="ko-KR" sz="1200" b="1" kern="1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https://www.pexels.com/ko-kr/video/7578552/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14165-ACB3-4B3B-9F43-552E349E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D7C3D6-C7FC-48CB-97B9-00AF63B09530}"/>
              </a:ext>
            </a:extLst>
          </p:cNvPr>
          <p:cNvSpPr txBox="1"/>
          <p:nvPr/>
        </p:nvSpPr>
        <p:spPr>
          <a:xfrm>
            <a:off x="1325052" y="2045099"/>
            <a:ext cx="6786287" cy="10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6000" spc="-113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모델하우스 </a:t>
            </a:r>
            <a:r>
              <a:rPr lang="en-US" altLang="ko-KR" sz="6000" spc="-113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= </a:t>
            </a:r>
            <a:r>
              <a:rPr lang="ko-KR" altLang="en-US" sz="6000" spc="-113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우리집</a:t>
            </a:r>
            <a:r>
              <a:rPr lang="en-US" altLang="ko-KR" sz="6000" spc="-113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??</a:t>
            </a:r>
            <a:endParaRPr lang="ko-KR" altLang="en-US" sz="6000" spc="-113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60C5E-40AC-45DE-8B3A-AFCB52C5AB5C}"/>
              </a:ext>
            </a:extLst>
          </p:cNvPr>
          <p:cNvSpPr txBox="1"/>
          <p:nvPr/>
        </p:nvSpPr>
        <p:spPr>
          <a:xfrm>
            <a:off x="858575" y="231108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4FDE2-B010-4935-8F0B-A602ADD5F225}"/>
              </a:ext>
            </a:extLst>
          </p:cNvPr>
          <p:cNvSpPr txBox="1"/>
          <p:nvPr/>
        </p:nvSpPr>
        <p:spPr>
          <a:xfrm>
            <a:off x="292394" y="32720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130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안 그래 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거기 있는 거 완전히 돈을 쳐 바르셔서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럭셔리하게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만든 거지 실제로 모델하우스에 있는 대로 우리 집이 그렇게 인테리어 되지는 않아요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https://www.pexels.com/ko-kr/video/7578552/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사업 절차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14165-ACB3-4B3B-9F43-552E349E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D7C3D6-C7FC-48CB-97B9-00AF63B09530}"/>
              </a:ext>
            </a:extLst>
          </p:cNvPr>
          <p:cNvSpPr txBox="1"/>
          <p:nvPr/>
        </p:nvSpPr>
        <p:spPr>
          <a:xfrm>
            <a:off x="1325052" y="2045099"/>
            <a:ext cx="6786287" cy="10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6000" spc="-113" dirty="0">
                <a:ln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모델하우스 ≠ 우리집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15827-3B0D-401F-9FF3-0AF708B6F823}"/>
              </a:ext>
            </a:extLst>
          </p:cNvPr>
          <p:cNvSpPr txBox="1"/>
          <p:nvPr/>
        </p:nvSpPr>
        <p:spPr>
          <a:xfrm>
            <a:off x="1119759" y="224534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4718195" y="3479864"/>
            <a:ext cx="1550194" cy="1082892"/>
          </a:xfrm>
          <a:prstGeom prst="wedgeRectCallout">
            <a:avLst>
              <a:gd name="adj1" fmla="val -166152"/>
              <a:gd name="adj2" fmla="val 10898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 진행에 무리가 없다면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친 부분 삭제하는 것은 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268389" y="3479864"/>
            <a:ext cx="1173480" cy="833246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40D7C47E-ACB9-4833-BAE6-F5B35080646C}"/>
              </a:ext>
            </a:extLst>
          </p:cNvPr>
          <p:cNvSpPr/>
          <p:nvPr/>
        </p:nvSpPr>
        <p:spPr>
          <a:xfrm>
            <a:off x="7499608" y="2905160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86525875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33775</TotalTime>
  <Words>2875</Words>
  <Application>Microsoft Office PowerPoint</Application>
  <PresentationFormat>화면 슬라이드 쇼(16:9)</PresentationFormat>
  <Paragraphs>337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ONE 모바일고딕 Bold</vt:lpstr>
      <vt:lpstr>ONE 모바일고딕 Regular</vt:lpstr>
      <vt:lpstr>ONE 모바일고딕 Title</vt:lpstr>
      <vt:lpstr>강원교육튼튼</vt:lpstr>
      <vt:lpstr>나눔고딕</vt:lpstr>
      <vt:lpstr>나눔고딕 ExtraBold</vt:lpstr>
      <vt:lpstr>나눔스퀘어</vt:lpstr>
      <vt:lpstr>나눔스퀘어 Bold</vt:lpstr>
      <vt:lpstr>와구리체 TTF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남민지</cp:lastModifiedBy>
  <cp:revision>3141</cp:revision>
  <dcterms:created xsi:type="dcterms:W3CDTF">2019-02-18T21:25:23Z</dcterms:created>
  <dcterms:modified xsi:type="dcterms:W3CDTF">2025-06-12T08:08:34Z</dcterms:modified>
</cp:coreProperties>
</file>